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7"/>
  </p:notesMasterIdLst>
  <p:sldIdLst>
    <p:sldId id="257" r:id="rId5"/>
    <p:sldId id="2146847056" r:id="rId6"/>
    <p:sldId id="2146847057" r:id="rId7"/>
    <p:sldId id="2146847058" r:id="rId8"/>
    <p:sldId id="2146847059" r:id="rId9"/>
    <p:sldId id="2146847060" r:id="rId10"/>
    <p:sldId id="2146847061" r:id="rId11"/>
    <p:sldId id="2146847062" r:id="rId12"/>
    <p:sldId id="2146847063" r:id="rId13"/>
    <p:sldId id="2146847064" r:id="rId14"/>
    <p:sldId id="2146847065" r:id="rId15"/>
    <p:sldId id="2146847066" r:id="rId16"/>
    <p:sldId id="2146847067" r:id="rId17"/>
    <p:sldId id="2146847068" r:id="rId18"/>
    <p:sldId id="2146847069" r:id="rId19"/>
    <p:sldId id="2146847070" r:id="rId20"/>
    <p:sldId id="2146847071" r:id="rId21"/>
    <p:sldId id="2146847072" r:id="rId22"/>
    <p:sldId id="2146847073" r:id="rId23"/>
    <p:sldId id="2146847074" r:id="rId24"/>
    <p:sldId id="2146847055" r:id="rId25"/>
    <p:sldId id="214684705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64CB7A-AB34-41A9-AF58-F9D442767B96}" v="1" dt="2024-03-22T04:34:22.253"/>
    <p1510:client id="{BAD81B79-B718-D677-A268-5DE4855F67CC}" v="92" dt="2024-03-20T06:07:30.4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9" autoAdjust="0"/>
    <p:restoredTop sz="91293" autoAdjust="0"/>
  </p:normalViewPr>
  <p:slideViewPr>
    <p:cSldViewPr snapToGrid="0">
      <p:cViewPr varScale="1">
        <p:scale>
          <a:sx n="60" d="100"/>
          <a:sy n="60" d="100"/>
        </p:scale>
        <p:origin x="-422"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30-10-2024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2</a:t>
            </a:fld>
            <a:endParaRPr lang="en-IN"/>
          </a:p>
        </p:txBody>
      </p:sp>
    </p:spTree>
    <p:extLst>
      <p:ext uri="{BB962C8B-B14F-4D97-AF65-F5344CB8AC3E}">
        <p14:creationId xmlns:p14="http://schemas.microsoft.com/office/powerpoint/2010/main" val="17661835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To understand better let's look into the differences between On-premise and Cloud based system.</a:t>
            </a:r>
          </a:p>
          <a:p>
            <a:pPr marL="171450" indent="-171450">
              <a:buFont typeface="Arial"/>
              <a:buChar char="•"/>
            </a:pPr>
            <a:endParaRPr lang="en-US">
              <a:cs typeface="Calibri"/>
            </a:endParaRPr>
          </a:p>
          <a:p>
            <a:pPr marL="171450" indent="-171450">
              <a:buFont typeface="Arial"/>
              <a:buChar char="•"/>
            </a:pPr>
            <a:r>
              <a:rPr lang="en-US" dirty="0">
                <a:cs typeface="Calibri"/>
              </a:rPr>
              <a:t>Cloud Software is delivered and hosted on internet </a:t>
            </a:r>
            <a:r>
              <a:rPr lang="en-IN" dirty="0">
                <a:cs typeface="Calibri"/>
              </a:rPr>
              <a:t>Where is </a:t>
            </a:r>
            <a:r>
              <a:rPr lang="en-US" dirty="0">
                <a:cs typeface="Calibri"/>
              </a:rPr>
              <a:t>On </a:t>
            </a:r>
            <a:r>
              <a:rPr lang="en-IN" dirty="0">
                <a:cs typeface="Calibri"/>
              </a:rPr>
              <a:t>premise software is managed and hosted locally on devices.</a:t>
            </a:r>
            <a:endParaRPr lang="en-IN" dirty="0">
              <a:ea typeface="Calibri"/>
              <a:cs typeface="Calibri"/>
            </a:endParaRPr>
          </a:p>
          <a:p>
            <a:pPr marL="171450" indent="-171450">
              <a:buFont typeface="Arial"/>
              <a:buChar char="•"/>
            </a:pPr>
            <a:endParaRPr lang="en-IN">
              <a:cs typeface="Calibri"/>
            </a:endParaRPr>
          </a:p>
          <a:p>
            <a:pPr marL="171450" indent="-171450">
              <a:buFont typeface="Arial"/>
              <a:buChar char="•"/>
            </a:pPr>
            <a:r>
              <a:rPr lang="en-IN" dirty="0">
                <a:cs typeface="Calibri"/>
              </a:rPr>
              <a:t>Secondly, in case of cloud computing there is no installation or increased cost for traditional equipment or infrastructure where as in case of on premises system you would need large initial cash outlay for equipment and replacement of outdated </a:t>
            </a:r>
            <a:r>
              <a:rPr lang="en-IN" dirty="0" err="1">
                <a:cs typeface="Calibri"/>
              </a:rPr>
              <a:t>equipments</a:t>
            </a:r>
            <a:r>
              <a:rPr lang="en-IN" dirty="0">
                <a:cs typeface="Calibri"/>
              </a:rPr>
              <a:t>. So, in cloud there is no upfront cost.</a:t>
            </a:r>
            <a:endParaRPr lang="en-US" dirty="0" err="1">
              <a:cs typeface="Calibri"/>
            </a:endParaRPr>
          </a:p>
          <a:p>
            <a:pPr marL="171450" indent="-171450">
              <a:buFont typeface="Arial"/>
              <a:buChar char="•"/>
            </a:pPr>
            <a:endParaRPr lang="en-US">
              <a:cs typeface="Calibri"/>
            </a:endParaRPr>
          </a:p>
          <a:p>
            <a:pPr marL="171450" indent="-171450">
              <a:buFont typeface="Arial"/>
              <a:buChar char="•"/>
            </a:pPr>
            <a:r>
              <a:rPr lang="en-IN" dirty="0">
                <a:cs typeface="Calibri"/>
              </a:rPr>
              <a:t>Also, in case of cloud computing, the vendor handles the updates, product enhancements and notify you of any changes. This makes a huge effect where as in case of on premise system, the issue is with the features locking which means it is usually limited to the solution features the product came at the time of purchase.</a:t>
            </a:r>
            <a:endParaRPr lang="en-US" dirty="0">
              <a:cs typeface="Calibri"/>
            </a:endParaRPr>
          </a:p>
          <a:p>
            <a:pPr marL="171450" indent="-171450">
              <a:buFont typeface="Arial"/>
              <a:buChar char="•"/>
            </a:pPr>
            <a:endParaRPr lang="en-US">
              <a:cs typeface="Calibri"/>
            </a:endParaRPr>
          </a:p>
          <a:p>
            <a:pPr marL="171450" indent="-171450">
              <a:buFont typeface="Arial"/>
              <a:buChar char="•"/>
            </a:pPr>
            <a:r>
              <a:rPr lang="en-IN" dirty="0">
                <a:cs typeface="Calibri"/>
              </a:rPr>
              <a:t>In case of cloud computing, accessibility of a broad range of devices through mobile and web application is possible meaning you can access your applications and data from any device like you can access your email from any device if you have your credentials with you where as for on premise system, access is generally limited to the devices the software was originally installed on, meaning access is limited to the device on which you have installed the software.</a:t>
            </a:r>
            <a:endParaRPr lang="en-IN" dirty="0">
              <a:ea typeface="Calibri"/>
              <a:cs typeface="Calibri"/>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11</a:t>
            </a:fld>
            <a:endParaRPr lang="en-IN"/>
          </a:p>
        </p:txBody>
      </p:sp>
    </p:spTree>
    <p:extLst>
      <p:ext uri="{BB962C8B-B14F-4D97-AF65-F5344CB8AC3E}">
        <p14:creationId xmlns:p14="http://schemas.microsoft.com/office/powerpoint/2010/main" val="1396127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So we have a lot of terminologies in  Cloud domain. Let us discuss about the frequently used terminologies of cloud computing:</a:t>
            </a:r>
          </a:p>
          <a:p>
            <a:pPr marL="171450" indent="-171450" algn="just">
              <a:lnSpc>
                <a:spcPct val="90000"/>
              </a:lnSpc>
              <a:spcBef>
                <a:spcPts val="1000"/>
              </a:spcBef>
              <a:buFont typeface="Arial"/>
              <a:buChar char="•"/>
            </a:pPr>
            <a:r>
              <a:rPr lang="en-US" dirty="0"/>
              <a:t>As a service (-</a:t>
            </a:r>
            <a:r>
              <a:rPr lang="en-US" dirty="0" err="1"/>
              <a:t>aas</a:t>
            </a:r>
            <a:r>
              <a:rPr lang="en-US" dirty="0"/>
              <a:t>) : This is a common term used for services which are now provided as cloud computing services like Infrastructure as a service, platform as a service and Software as a service.</a:t>
            </a:r>
            <a:endParaRPr lang="en-US" dirty="0">
              <a:cs typeface="Calibri"/>
            </a:endParaRPr>
          </a:p>
          <a:p>
            <a:pPr marL="171450" indent="-171450" algn="just">
              <a:lnSpc>
                <a:spcPct val="90000"/>
              </a:lnSpc>
              <a:spcBef>
                <a:spcPts val="1000"/>
              </a:spcBef>
              <a:buFont typeface="Arial"/>
              <a:buChar char="•"/>
            </a:pPr>
            <a:r>
              <a:rPr lang="en-US" dirty="0"/>
              <a:t>Cloud services : The services that are provided over cloud. </a:t>
            </a:r>
            <a:endParaRPr lang="en-US" dirty="0">
              <a:cs typeface="Calibri"/>
            </a:endParaRPr>
          </a:p>
          <a:p>
            <a:pPr marL="171450" indent="-171450" algn="just">
              <a:lnSpc>
                <a:spcPct val="90000"/>
              </a:lnSpc>
              <a:spcBef>
                <a:spcPts val="1000"/>
              </a:spcBef>
              <a:buFont typeface="Arial"/>
              <a:buChar char="•"/>
            </a:pPr>
            <a:r>
              <a:rPr lang="en-US" dirty="0"/>
              <a:t>Cloud native : The applications or services or environment that is exclusively for cloud or which resides in cloud are called as cloud native.</a:t>
            </a:r>
            <a:endParaRPr lang="en-US" dirty="0">
              <a:cs typeface="Calibri"/>
            </a:endParaRPr>
          </a:p>
          <a:p>
            <a:pPr marL="171450" indent="-171450" algn="just">
              <a:lnSpc>
                <a:spcPct val="90000"/>
              </a:lnSpc>
              <a:spcBef>
                <a:spcPts val="1000"/>
              </a:spcBef>
              <a:buFont typeface="Arial"/>
              <a:buChar char="•"/>
            </a:pPr>
            <a:r>
              <a:rPr lang="en-US" dirty="0"/>
              <a:t>Content delivery network : also known as CDN is a network specially designed to cater the need of consumers. It is a network which makes it possible to transfer data from servers to clients with minimum delay.</a:t>
            </a:r>
            <a:endParaRPr lang="en-US" dirty="0">
              <a:cs typeface="Calibri"/>
            </a:endParaRPr>
          </a:p>
          <a:p>
            <a:pPr marL="171450" indent="-171450" algn="just">
              <a:lnSpc>
                <a:spcPct val="90000"/>
              </a:lnSpc>
              <a:spcBef>
                <a:spcPts val="1000"/>
              </a:spcBef>
              <a:buFont typeface="Arial"/>
              <a:buChar char="•"/>
            </a:pPr>
            <a:r>
              <a:rPr lang="en-US" dirty="0"/>
              <a:t>Multitenancy: The cloud resources are provided from a shared pool. This also means a resource would be allocated to multiple users or tenants. </a:t>
            </a:r>
            <a:endParaRPr lang="en-US" dirty="0">
              <a:cs typeface="Calibri"/>
            </a:endParaRPr>
          </a:p>
          <a:p>
            <a:pPr marL="171450" indent="-171450" algn="just">
              <a:lnSpc>
                <a:spcPct val="90000"/>
              </a:lnSpc>
              <a:spcBef>
                <a:spcPts val="1000"/>
              </a:spcBef>
              <a:buFont typeface="Arial"/>
              <a:buChar char="•"/>
            </a:pPr>
            <a:r>
              <a:rPr lang="en-US" dirty="0"/>
              <a:t>Scalability: A resource or service can be scale up or down as per requirement.</a:t>
            </a:r>
            <a:endParaRPr lang="en-US" dirty="0">
              <a:cs typeface="Calibri"/>
            </a:endParaRPr>
          </a:p>
          <a:p>
            <a:pPr marL="171450" indent="-171450" algn="just">
              <a:lnSpc>
                <a:spcPct val="90000"/>
              </a:lnSpc>
              <a:spcBef>
                <a:spcPts val="1000"/>
              </a:spcBef>
              <a:buFont typeface="Arial"/>
              <a:buChar char="•"/>
            </a:pPr>
            <a:r>
              <a:rPr lang="en-US" dirty="0"/>
              <a:t>Elasticity: One of the great characteristic of CC. Most of the resources are elastic in nature which means they would return to their original state as soon as the work is done.</a:t>
            </a:r>
            <a:endParaRPr lang="en-US" dirty="0">
              <a:cs typeface="Calibri"/>
            </a:endParaRPr>
          </a:p>
          <a:p>
            <a:pPr marL="171450" indent="-171450" algn="just">
              <a:lnSpc>
                <a:spcPct val="90000"/>
              </a:lnSpc>
              <a:spcBef>
                <a:spcPts val="1000"/>
              </a:spcBef>
              <a:buFont typeface="Arial"/>
              <a:buChar char="•"/>
            </a:pPr>
            <a:r>
              <a:rPr lang="en-US" dirty="0"/>
              <a:t>Serverless : A few services or applications natively need a dedicated server to run on. However, with the wonders of CC we do not require dedicate servers for the same. The same set of services can be provided. These are called as serverless services or applications.</a:t>
            </a:r>
            <a:endParaRPr lang="en-US" dirty="0">
              <a:cs typeface="Calibri"/>
            </a:endParaRPr>
          </a:p>
          <a:p>
            <a:pPr marL="171450" indent="-171450" algn="just">
              <a:lnSpc>
                <a:spcPct val="90000"/>
              </a:lnSpc>
              <a:spcBef>
                <a:spcPts val="1000"/>
              </a:spcBef>
              <a:buFont typeface="Arial"/>
              <a:buChar char="•"/>
            </a:pPr>
            <a:r>
              <a:rPr lang="en-US" dirty="0"/>
              <a:t>Virtualization: This is the backbone of Cloud Computing. Since every service is provided virtually to users, virtualization is the concept that makes it possible. We would discuss more about virtualization in upcoming modules.</a:t>
            </a:r>
            <a:endParaRPr lang="en-US" dirty="0">
              <a:cs typeface="Calibri"/>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12</a:t>
            </a:fld>
            <a:endParaRPr lang="en-IN"/>
          </a:p>
        </p:txBody>
      </p:sp>
    </p:spTree>
    <p:extLst>
      <p:ext uri="{BB962C8B-B14F-4D97-AF65-F5344CB8AC3E}">
        <p14:creationId xmlns:p14="http://schemas.microsoft.com/office/powerpoint/2010/main" val="24929806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Now let's look into the characteristics of cloud computing.</a:t>
            </a:r>
          </a:p>
          <a:p>
            <a:endParaRPr lang="en-US">
              <a:cs typeface="Calibri"/>
            </a:endParaRPr>
          </a:p>
          <a:p>
            <a:r>
              <a:rPr lang="en-US" dirty="0">
                <a:cs typeface="Calibri"/>
              </a:rPr>
              <a:t>Do remember, these characteristics are defined by NIST in year 2011 and they are still relevant.</a:t>
            </a:r>
            <a:endParaRPr lang="en-US" dirty="0">
              <a:ea typeface="Calibri"/>
              <a:cs typeface="Calibri"/>
            </a:endParaRPr>
          </a:p>
          <a:p>
            <a:endParaRPr lang="en-US">
              <a:cs typeface="Calibri"/>
            </a:endParaRPr>
          </a:p>
          <a:p>
            <a:r>
              <a:rPr lang="en-US" dirty="0">
                <a:cs typeface="Calibri"/>
              </a:rPr>
              <a:t>First one is </a:t>
            </a:r>
            <a:r>
              <a:rPr lang="en-US" b="1" dirty="0"/>
              <a:t>Broad network access </a:t>
            </a:r>
            <a:endParaRPr lang="en-US" dirty="0"/>
          </a:p>
          <a:p>
            <a:pPr marL="171450" indent="-171450">
              <a:buFont typeface="Arial"/>
              <a:buChar char="•"/>
            </a:pPr>
            <a:r>
              <a:rPr lang="en-US" dirty="0"/>
              <a:t>You can access</a:t>
            </a:r>
            <a:r>
              <a:rPr lang="en-US" dirty="0">
                <a:cs typeface="Calibri"/>
              </a:rPr>
              <a:t> the cloud computing resources through Internet or private network.</a:t>
            </a:r>
            <a:endParaRPr lang="en-US" dirty="0">
              <a:ea typeface="Calibri"/>
              <a:cs typeface="Calibri"/>
            </a:endParaRPr>
          </a:p>
          <a:p>
            <a:pPr marL="171450" indent="-171450" algn="just">
              <a:lnSpc>
                <a:spcPct val="150000"/>
              </a:lnSpc>
              <a:spcBef>
                <a:spcPts val="1000"/>
              </a:spcBef>
              <a:buFont typeface="Arial"/>
              <a:buChar char="•"/>
            </a:pPr>
            <a:r>
              <a:rPr lang="en-US" dirty="0"/>
              <a:t>Anyone with a laptop, table, or cell phone should be able to access the computing resources. </a:t>
            </a:r>
            <a:endParaRPr lang="en-US" dirty="0">
              <a:cs typeface="Calibri" panose="020F0502020204030204"/>
            </a:endParaRPr>
          </a:p>
          <a:p>
            <a:pPr marL="171450" indent="-171450" algn="just">
              <a:lnSpc>
                <a:spcPct val="150000"/>
              </a:lnSpc>
              <a:spcBef>
                <a:spcPts val="1000"/>
              </a:spcBef>
              <a:buFont typeface="Arial"/>
              <a:buChar char="•"/>
            </a:pPr>
            <a:endParaRPr lang="en-US">
              <a:cs typeface="Calibri" panose="020F0502020204030204"/>
            </a:endParaRPr>
          </a:p>
          <a:p>
            <a:pPr>
              <a:lnSpc>
                <a:spcPct val="90000"/>
              </a:lnSpc>
              <a:spcBef>
                <a:spcPts val="1000"/>
              </a:spcBef>
            </a:pPr>
            <a:r>
              <a:rPr lang="en-US" dirty="0"/>
              <a:t>Second, it must have </a:t>
            </a:r>
            <a:r>
              <a:rPr lang="en-US" b="1" dirty="0"/>
              <a:t>Rapid elasticity</a:t>
            </a:r>
            <a:r>
              <a:rPr lang="en-US" dirty="0"/>
              <a:t>, which means:</a:t>
            </a:r>
            <a:endParaRPr lang="en-US" dirty="0">
              <a:ea typeface="Calibri"/>
              <a:cs typeface="Calibri"/>
            </a:endParaRPr>
          </a:p>
          <a:p>
            <a:pPr marL="171450" indent="-171450">
              <a:lnSpc>
                <a:spcPct val="150000"/>
              </a:lnSpc>
              <a:spcBef>
                <a:spcPts val="1000"/>
              </a:spcBef>
              <a:buFont typeface="Arial,Sans-Serif"/>
              <a:buChar char="•"/>
            </a:pPr>
            <a:r>
              <a:rPr lang="en-US" dirty="0"/>
              <a:t>Computing resources may scale up and down rapidly in event of spikes or dips in the traffic.</a:t>
            </a:r>
            <a:endParaRPr lang="en-US" dirty="0">
              <a:ea typeface="Calibri"/>
              <a:cs typeface="Calibri"/>
            </a:endParaRPr>
          </a:p>
          <a:p>
            <a:pPr marL="171450" indent="-171450">
              <a:lnSpc>
                <a:spcPct val="150000"/>
              </a:lnSpc>
              <a:spcBef>
                <a:spcPts val="1000"/>
              </a:spcBef>
              <a:buFont typeface="Arial,Sans-Serif"/>
              <a:buChar char="•"/>
            </a:pPr>
            <a:r>
              <a:rPr lang="en-US" dirty="0"/>
              <a:t>Not all cloud services come with this automatically. Rather, it often needs to be customized by the customer. </a:t>
            </a:r>
            <a:endParaRPr lang="en-US" dirty="0">
              <a:ea typeface="Calibri"/>
              <a:cs typeface="Calibri"/>
            </a:endParaRPr>
          </a:p>
          <a:p>
            <a:endParaRPr lang="en-US"/>
          </a:p>
          <a:p>
            <a:pPr>
              <a:lnSpc>
                <a:spcPct val="90000"/>
              </a:lnSpc>
              <a:spcBef>
                <a:spcPts val="1000"/>
              </a:spcBef>
            </a:pPr>
            <a:r>
              <a:rPr lang="en-US" dirty="0">
                <a:cs typeface="Calibri"/>
              </a:rPr>
              <a:t>Third, </a:t>
            </a:r>
            <a:r>
              <a:rPr lang="en-US" b="1" dirty="0"/>
              <a:t>Measured service </a:t>
            </a:r>
            <a:endParaRPr lang="en-US" dirty="0"/>
          </a:p>
          <a:p>
            <a:pPr marL="171450" indent="-171450">
              <a:lnSpc>
                <a:spcPct val="90000"/>
              </a:lnSpc>
              <a:spcBef>
                <a:spcPts val="1000"/>
              </a:spcBef>
              <a:buFont typeface="Arial"/>
              <a:buChar char="•"/>
            </a:pPr>
            <a:r>
              <a:rPr lang="en-US" dirty="0">
                <a:ea typeface="Calibri"/>
                <a:cs typeface="Calibri"/>
              </a:rPr>
              <a:t>Cloud Provider measure or monitor the service for the multiple reason like billing, effective use of service and planning purposes.</a:t>
            </a:r>
          </a:p>
          <a:p>
            <a:pPr marL="171450" indent="-171450">
              <a:lnSpc>
                <a:spcPct val="150000"/>
              </a:lnSpc>
              <a:spcBef>
                <a:spcPts val="1000"/>
              </a:spcBef>
              <a:buFont typeface="Arial"/>
              <a:buChar char="•"/>
            </a:pPr>
            <a:r>
              <a:rPr lang="en-US" dirty="0"/>
              <a:t>Metrics should have been defined. </a:t>
            </a:r>
            <a:endParaRPr lang="en-US" dirty="0">
              <a:cs typeface="Calibri"/>
            </a:endParaRPr>
          </a:p>
          <a:p>
            <a:pPr marL="171450" indent="-171450">
              <a:lnSpc>
                <a:spcPct val="150000"/>
              </a:lnSpc>
              <a:spcBef>
                <a:spcPts val="1000"/>
              </a:spcBef>
              <a:buFont typeface="Arial"/>
              <a:buChar char="•"/>
            </a:pPr>
            <a:r>
              <a:rPr lang="en-US" dirty="0"/>
              <a:t>The most common metrics used to measure services are </a:t>
            </a:r>
            <a:r>
              <a:rPr lang="en-US" b="1" dirty="0"/>
              <a:t>time</a:t>
            </a:r>
            <a:r>
              <a:rPr lang="en-US" dirty="0"/>
              <a:t> and </a:t>
            </a:r>
            <a:r>
              <a:rPr lang="en-US" b="1" dirty="0"/>
              <a:t>number of users</a:t>
            </a:r>
            <a:r>
              <a:rPr lang="en-US" dirty="0"/>
              <a:t>. </a:t>
            </a:r>
            <a:endParaRPr lang="en-US" dirty="0">
              <a:cs typeface="Calibri"/>
            </a:endParaRPr>
          </a:p>
          <a:p>
            <a:endParaRPr lang="en-US">
              <a:cs typeface="Calibri"/>
            </a:endParaRPr>
          </a:p>
          <a:p>
            <a:pPr>
              <a:lnSpc>
                <a:spcPct val="90000"/>
              </a:lnSpc>
              <a:spcBef>
                <a:spcPts val="1000"/>
              </a:spcBef>
            </a:pPr>
            <a:r>
              <a:rPr lang="en-US" dirty="0">
                <a:cs typeface="Calibri"/>
              </a:rPr>
              <a:t>Next,</a:t>
            </a:r>
            <a:r>
              <a:rPr lang="en-US" b="1" dirty="0">
                <a:cs typeface="Calibri"/>
              </a:rPr>
              <a:t> </a:t>
            </a:r>
            <a:r>
              <a:rPr lang="en-US" dirty="0"/>
              <a:t>It should be an</a:t>
            </a:r>
            <a:r>
              <a:rPr lang="en-US" b="1" dirty="0"/>
              <a:t> On-demand self-service</a:t>
            </a:r>
            <a:endParaRPr lang="en-US" dirty="0"/>
          </a:p>
          <a:p>
            <a:pPr marL="285750" indent="-285750">
              <a:lnSpc>
                <a:spcPct val="150000"/>
              </a:lnSpc>
              <a:spcBef>
                <a:spcPts val="1000"/>
              </a:spcBef>
              <a:buFont typeface="Arial,Sans-Serif"/>
              <a:buChar char="•"/>
            </a:pPr>
            <a:r>
              <a:rPr lang="en-US" dirty="0"/>
              <a:t> End user should be able to provision computing resources by themself.</a:t>
            </a:r>
            <a:endParaRPr lang="en-US" dirty="0">
              <a:ea typeface="Calibri"/>
              <a:cs typeface="Calibri"/>
            </a:endParaRPr>
          </a:p>
          <a:p>
            <a:pPr marL="285750" indent="-285750">
              <a:lnSpc>
                <a:spcPct val="150000"/>
              </a:lnSpc>
              <a:spcBef>
                <a:spcPts val="1000"/>
              </a:spcBef>
              <a:buFont typeface="Arial,Sans-Serif"/>
              <a:buChar char="•"/>
            </a:pPr>
            <a:r>
              <a:rPr lang="en-US" dirty="0"/>
              <a:t> Earlier, every request was provision by vendor. Thus, time consuming  and not cost savvy.</a:t>
            </a:r>
            <a:endParaRPr lang="en-US" dirty="0">
              <a:ea typeface="Calibri"/>
              <a:cs typeface="Calibri"/>
            </a:endParaRPr>
          </a:p>
          <a:p>
            <a:pPr marL="285750" indent="-285750">
              <a:lnSpc>
                <a:spcPct val="150000"/>
              </a:lnSpc>
              <a:spcBef>
                <a:spcPts val="1000"/>
              </a:spcBef>
              <a:buFont typeface="Arial,Sans-Serif"/>
              <a:buChar char="•"/>
            </a:pPr>
            <a:endParaRPr lang="en-US">
              <a:cs typeface="Calibri"/>
            </a:endParaRPr>
          </a:p>
          <a:p>
            <a:pPr>
              <a:lnSpc>
                <a:spcPct val="90000"/>
              </a:lnSpc>
              <a:spcBef>
                <a:spcPts val="1000"/>
              </a:spcBef>
            </a:pPr>
            <a:r>
              <a:rPr lang="en-US" dirty="0">
                <a:cs typeface="Calibri"/>
              </a:rPr>
              <a:t>Fifth is </a:t>
            </a:r>
            <a:r>
              <a:rPr lang="en-US" b="1" dirty="0"/>
              <a:t>Resource pooling</a:t>
            </a:r>
            <a:endParaRPr lang="en-US" dirty="0"/>
          </a:p>
          <a:p>
            <a:pPr marL="285750" indent="-285750">
              <a:lnSpc>
                <a:spcPct val="150000"/>
              </a:lnSpc>
              <a:spcBef>
                <a:spcPts val="1000"/>
              </a:spcBef>
              <a:buFont typeface="Arial,Sans-Serif"/>
              <a:buChar char="•"/>
            </a:pPr>
            <a:r>
              <a:rPr lang="en-IN" dirty="0"/>
              <a:t>multiple users would be using the same pool of resources.</a:t>
            </a:r>
            <a:endParaRPr lang="en-IN" dirty="0">
              <a:cs typeface="Calibri"/>
            </a:endParaRPr>
          </a:p>
          <a:p>
            <a:pPr marL="285750" indent="-285750">
              <a:lnSpc>
                <a:spcPct val="150000"/>
              </a:lnSpc>
              <a:spcBef>
                <a:spcPts val="1000"/>
              </a:spcBef>
              <a:buFont typeface="Arial,Sans-Serif"/>
              <a:buChar char="•"/>
            </a:pPr>
            <a:r>
              <a:rPr lang="en-US" dirty="0"/>
              <a:t>This increases energy saving.</a:t>
            </a:r>
            <a:endParaRPr lang="en-US" dirty="0">
              <a:ea typeface="Calibri"/>
              <a:cs typeface="Calibri"/>
            </a:endParaRPr>
          </a:p>
          <a:p>
            <a:pPr marL="285750" indent="-285750">
              <a:lnSpc>
                <a:spcPct val="150000"/>
              </a:lnSpc>
              <a:spcBef>
                <a:spcPts val="1000"/>
              </a:spcBef>
              <a:buFont typeface="Arial,Sans-Serif"/>
              <a:buChar char="•"/>
            </a:pPr>
            <a:r>
              <a:rPr lang="en-IN" dirty="0"/>
              <a:t>Although not preferred, It is also possible to get a dedicated machines, called bare metal or dedicated instance. </a:t>
            </a:r>
            <a:endParaRPr lang="en-IN" dirty="0">
              <a:cs typeface="Calibri"/>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13</a:t>
            </a:fld>
            <a:endParaRPr lang="en-IN"/>
          </a:p>
        </p:txBody>
      </p:sp>
    </p:spTree>
    <p:extLst>
      <p:ext uri="{BB962C8B-B14F-4D97-AF65-F5344CB8AC3E}">
        <p14:creationId xmlns:p14="http://schemas.microsoft.com/office/powerpoint/2010/main" val="24692726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The advantages of cloud computing is much more than what we can discuss here but to have a brief view let's look into some.</a:t>
            </a:r>
          </a:p>
          <a:p>
            <a:endParaRPr lang="en-US">
              <a:ea typeface="Calibri"/>
              <a:cs typeface="Calibri"/>
            </a:endParaRPr>
          </a:p>
          <a:p>
            <a:pPr>
              <a:lnSpc>
                <a:spcPct val="90000"/>
              </a:lnSpc>
              <a:spcBef>
                <a:spcPts val="1000"/>
              </a:spcBef>
            </a:pPr>
            <a:r>
              <a:rPr lang="en-US">
                <a:ea typeface="Calibri"/>
                <a:cs typeface="Calibri"/>
              </a:rPr>
              <a:t>Such as </a:t>
            </a:r>
          </a:p>
          <a:p>
            <a:pPr>
              <a:lnSpc>
                <a:spcPct val="90000"/>
              </a:lnSpc>
              <a:spcBef>
                <a:spcPts val="1000"/>
              </a:spcBef>
            </a:pPr>
            <a:r>
              <a:rPr lang="en-US" b="1"/>
              <a:t>Lower computer costs</a:t>
            </a:r>
            <a:endParaRPr lang="en-US"/>
          </a:p>
          <a:p>
            <a:pPr marL="171450" indent="-171450">
              <a:lnSpc>
                <a:spcPct val="90000"/>
              </a:lnSpc>
              <a:spcBef>
                <a:spcPts val="1000"/>
              </a:spcBef>
              <a:buFont typeface="Arial"/>
              <a:buChar char="•"/>
            </a:pPr>
            <a:r>
              <a:rPr lang="en-US"/>
              <a:t>No need of a high-powered and high-priced equipment.</a:t>
            </a:r>
            <a:endParaRPr lang="en-US">
              <a:cs typeface="Calibri"/>
            </a:endParaRPr>
          </a:p>
          <a:p>
            <a:pPr marL="171450" indent="-171450">
              <a:lnSpc>
                <a:spcPct val="90000"/>
              </a:lnSpc>
              <a:spcBef>
                <a:spcPts val="1000"/>
              </a:spcBef>
              <a:buFont typeface="Arial"/>
              <a:buChar char="•"/>
            </a:pPr>
            <a:r>
              <a:rPr lang="en-US"/>
              <a:t>A simple netbook is sufficed.</a:t>
            </a:r>
            <a:endParaRPr lang="en-US">
              <a:cs typeface="Calibri"/>
            </a:endParaRPr>
          </a:p>
          <a:p>
            <a:pPr marL="171450" indent="-171450">
              <a:lnSpc>
                <a:spcPct val="90000"/>
              </a:lnSpc>
              <a:spcBef>
                <a:spcPts val="1000"/>
              </a:spcBef>
              <a:buFont typeface="Arial"/>
              <a:buChar char="•"/>
            </a:pPr>
            <a:r>
              <a:rPr lang="en-US"/>
              <a:t>Also there is no need of buying expensive software.</a:t>
            </a:r>
            <a:endParaRPr lang="en-US">
              <a:cs typeface="Calibri"/>
            </a:endParaRPr>
          </a:p>
          <a:p>
            <a:endParaRPr lang="en-US"/>
          </a:p>
          <a:p>
            <a:r>
              <a:rPr lang="en-US" b="1"/>
              <a:t>Improved performance.</a:t>
            </a:r>
            <a:endParaRPr lang="en-US" b="1">
              <a:cs typeface="Calibri"/>
            </a:endParaRPr>
          </a:p>
          <a:p>
            <a:pPr marL="171450" indent="-171450">
              <a:lnSpc>
                <a:spcPct val="150000"/>
              </a:lnSpc>
              <a:spcBef>
                <a:spcPts val="1000"/>
              </a:spcBef>
              <a:buFont typeface="Arial,Sans-Serif"/>
              <a:buChar char="•"/>
            </a:pPr>
            <a:r>
              <a:rPr lang="en-US"/>
              <a:t>No need of memory consuming software.</a:t>
            </a:r>
          </a:p>
          <a:p>
            <a:pPr marL="171450" indent="-171450">
              <a:lnSpc>
                <a:spcPct val="150000"/>
              </a:lnSpc>
              <a:spcBef>
                <a:spcPts val="1000"/>
              </a:spcBef>
              <a:buFont typeface="Arial,Sans-Serif"/>
              <a:buChar char="•"/>
            </a:pPr>
            <a:r>
              <a:rPr lang="en-US"/>
              <a:t>Local machine eventually perform better.</a:t>
            </a:r>
            <a:endParaRPr lang="en-US">
              <a:cs typeface="Calibri"/>
            </a:endParaRPr>
          </a:p>
          <a:p>
            <a:pPr>
              <a:lnSpc>
                <a:spcPct val="90000"/>
              </a:lnSpc>
              <a:spcBef>
                <a:spcPts val="1000"/>
              </a:spcBef>
            </a:pPr>
            <a:endParaRPr lang="en-US">
              <a:cs typeface="Calibri"/>
            </a:endParaRPr>
          </a:p>
          <a:p>
            <a:r>
              <a:rPr lang="en-US"/>
              <a:t>One of the best advantages of cloud computing is the </a:t>
            </a:r>
            <a:r>
              <a:rPr lang="en-US" b="1"/>
              <a:t>reduced software cost</a:t>
            </a:r>
            <a:r>
              <a:rPr lang="en-US"/>
              <a:t> you don't have to buy a new software every time, other than that there are few other things such as</a:t>
            </a:r>
          </a:p>
          <a:p>
            <a:pPr marL="171450" indent="-171450">
              <a:lnSpc>
                <a:spcPct val="90000"/>
              </a:lnSpc>
              <a:spcBef>
                <a:spcPts val="1000"/>
              </a:spcBef>
              <a:buFont typeface="Arial,Sans-Serif"/>
              <a:buChar char="•"/>
            </a:pPr>
            <a:r>
              <a:rPr lang="en-US"/>
              <a:t>You would get Basic software in bundle package. </a:t>
            </a:r>
          </a:p>
          <a:p>
            <a:pPr marL="171450" indent="-171450">
              <a:lnSpc>
                <a:spcPct val="90000"/>
              </a:lnSpc>
              <a:spcBef>
                <a:spcPts val="1000"/>
              </a:spcBef>
              <a:buFont typeface="Arial,Sans-Serif"/>
              <a:buChar char="•"/>
            </a:pPr>
            <a:r>
              <a:rPr lang="en-US"/>
              <a:t>You would also have better functionality with web-based software like Office 365, Google docs.</a:t>
            </a:r>
          </a:p>
          <a:p>
            <a:pPr marL="171450" indent="-171450">
              <a:lnSpc>
                <a:spcPct val="90000"/>
              </a:lnSpc>
              <a:spcBef>
                <a:spcPts val="1000"/>
              </a:spcBef>
              <a:buFont typeface="Arial,Sans-Serif"/>
              <a:buChar char="•"/>
            </a:pPr>
            <a:endParaRPr lang="en-US">
              <a:cs typeface="Calibri"/>
            </a:endParaRPr>
          </a:p>
          <a:p>
            <a:pPr>
              <a:lnSpc>
                <a:spcPct val="90000"/>
              </a:lnSpc>
              <a:spcBef>
                <a:spcPts val="1000"/>
              </a:spcBef>
            </a:pPr>
            <a:endParaRPr lang="en-US">
              <a:cs typeface="Calibri"/>
            </a:endParaRPr>
          </a:p>
          <a:p>
            <a:r>
              <a:rPr lang="en-US"/>
              <a:t>The cloud computing gives you a practical </a:t>
            </a:r>
            <a:r>
              <a:rPr lang="en-US" b="1"/>
              <a:t>unlimited storage capacity</a:t>
            </a:r>
            <a:r>
              <a:rPr lang="en-US"/>
              <a:t>.</a:t>
            </a:r>
          </a:p>
          <a:p>
            <a:endParaRPr lang="en-US"/>
          </a:p>
          <a:p>
            <a:pPr marL="171450" indent="-171450">
              <a:buFont typeface="Arial"/>
              <a:buChar char="•"/>
            </a:pPr>
            <a:r>
              <a:rPr lang="en-US"/>
              <a:t> the storage capacity can be increased as per requirement, on the go.</a:t>
            </a:r>
            <a:endParaRPr lang="en-US">
              <a:cs typeface="Calibri" panose="020F0502020204030204"/>
            </a:endParaRPr>
          </a:p>
          <a:p>
            <a:endParaRPr lang="en-US"/>
          </a:p>
          <a:p>
            <a:r>
              <a:rPr lang="en-US"/>
              <a:t>The cloud computing increases </a:t>
            </a:r>
            <a:r>
              <a:rPr lang="en-US" b="1"/>
              <a:t>data reliability</a:t>
            </a:r>
            <a:r>
              <a:rPr lang="en-US"/>
              <a:t> now you don't have to worry when your local computer crashes because it is not going to affect the storage of your data.</a:t>
            </a:r>
          </a:p>
          <a:p>
            <a:endParaRPr lang="en-US"/>
          </a:p>
          <a:p>
            <a:r>
              <a:rPr lang="en-US"/>
              <a:t>Since your document would be stored somewhere in cloud, they would be </a:t>
            </a:r>
            <a:r>
              <a:rPr lang="en-US" b="1"/>
              <a:t>universally accessible</a:t>
            </a:r>
            <a:r>
              <a:rPr lang="en-US"/>
              <a:t>.</a:t>
            </a:r>
          </a:p>
          <a:p>
            <a:endParaRPr lang="en-US"/>
          </a:p>
          <a:p>
            <a:r>
              <a:rPr lang="en-US"/>
              <a:t>Also since you are no longer limited to a single system or a single network you can actually access all your documents services and application from </a:t>
            </a:r>
            <a:r>
              <a:rPr lang="en-US" b="1"/>
              <a:t>any device</a:t>
            </a:r>
            <a:r>
              <a:rPr lang="en-US"/>
              <a:t> there is no need to log into the same device every time to have these services.</a:t>
            </a:r>
          </a:p>
          <a:p>
            <a:pPr>
              <a:lnSpc>
                <a:spcPct val="90000"/>
              </a:lnSpc>
              <a:spcBef>
                <a:spcPts val="1000"/>
              </a:spcBef>
            </a:pPr>
            <a:endParaRPr lang="en-US">
              <a:ea typeface="Calibri"/>
              <a:cs typeface="Calibri"/>
            </a:endParaRPr>
          </a:p>
          <a:p>
            <a:pPr marL="171450" indent="-171450" algn="just">
              <a:lnSpc>
                <a:spcPct val="90000"/>
              </a:lnSpc>
              <a:spcBef>
                <a:spcPts val="1000"/>
              </a:spcBef>
              <a:buFont typeface="Arial"/>
              <a:buChar char="•"/>
            </a:pPr>
            <a:endParaRPr lang="en-US">
              <a:ea typeface="Calibri"/>
              <a:cs typeface="Calibri"/>
            </a:endParaRPr>
          </a:p>
          <a:p>
            <a:pPr marL="171450" indent="-171450" algn="just">
              <a:lnSpc>
                <a:spcPct val="90000"/>
              </a:lnSpc>
              <a:spcBef>
                <a:spcPts val="1000"/>
              </a:spcBef>
              <a:buFont typeface="Arial"/>
              <a:buChar char="•"/>
            </a:pPr>
            <a:endParaRPr lang="en-US">
              <a:ea typeface="Calibri"/>
              <a:cs typeface="Calibri"/>
            </a:endParaRPr>
          </a:p>
          <a:p>
            <a:pPr algn="just">
              <a:lnSpc>
                <a:spcPct val="90000"/>
              </a:lnSpc>
              <a:spcBef>
                <a:spcPts val="1000"/>
              </a:spcBef>
            </a:pPr>
            <a:endParaRPr lang="en-IN">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14</a:t>
            </a:fld>
            <a:endParaRPr lang="en-IN"/>
          </a:p>
        </p:txBody>
      </p:sp>
    </p:spTree>
    <p:extLst>
      <p:ext uri="{BB962C8B-B14F-4D97-AF65-F5344CB8AC3E}">
        <p14:creationId xmlns:p14="http://schemas.microsoft.com/office/powerpoint/2010/main" val="3050208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As most of the organizations are migrating to cloud. So we need to understand the reason behind it.</a:t>
            </a:r>
          </a:p>
          <a:p>
            <a:r>
              <a:rPr lang="en-US">
                <a:cs typeface="Calibri"/>
              </a:rPr>
              <a:t>Following can be the benefits of cloud that are contributing for this :</a:t>
            </a:r>
          </a:p>
          <a:p>
            <a:r>
              <a:rPr lang="en-US"/>
              <a:t>1.</a:t>
            </a:r>
            <a:r>
              <a:rPr lang="en-US" b="1"/>
              <a:t>Flexibility</a:t>
            </a:r>
            <a:r>
              <a:rPr lang="en-US" b="1">
                <a:cs typeface="+mn-lt"/>
              </a:rPr>
              <a:t/>
            </a:r>
            <a:br>
              <a:rPr lang="en-US" b="1">
                <a:cs typeface="+mn-lt"/>
              </a:rPr>
            </a:br>
            <a:r>
              <a:rPr lang="en-US" b="1"/>
              <a:t> Cloud-based services are ideal for businesses with growing or fluctuating bandwidth demands. If your needs increase, it’s easy to scale up your cloud capacity, drawing on the service’s remote servers. Likewise, if you need to scale down again, the flexibility is baked into the service. This level of agility can give businesses using cloud computing a real advantage over competitors.</a:t>
            </a:r>
            <a:endParaRPr lang="en-US" b="1">
              <a:cs typeface="+mn-lt"/>
            </a:endParaRPr>
          </a:p>
          <a:p>
            <a:pPr algn="just"/>
            <a:r>
              <a:rPr lang="en-US"/>
              <a:t>2. </a:t>
            </a:r>
            <a:r>
              <a:rPr lang="en-US" b="1"/>
              <a:t>Disaster Recovery</a:t>
            </a:r>
            <a:r>
              <a:rPr lang="en-US" b="1">
                <a:cs typeface="+mn-lt"/>
              </a:rPr>
              <a:t/>
            </a:r>
            <a:br>
              <a:rPr lang="en-US" b="1">
                <a:cs typeface="+mn-lt"/>
              </a:rPr>
            </a:br>
            <a:r>
              <a:rPr lang="en-US" b="1"/>
              <a:t> Businesses of all sizes should invest in robust disaster recovery, but for smaller businesses that lack the required cash and expertise, this is often more of an ideal than the reality. Cloud computing is now helping more organizations buck that trend. </a:t>
            </a:r>
            <a:endParaRPr lang="en-US" b="1">
              <a:cs typeface="+mn-lt"/>
            </a:endParaRPr>
          </a:p>
          <a:p>
            <a:r>
              <a:rPr lang="en-US"/>
              <a:t>3.</a:t>
            </a:r>
            <a:r>
              <a:rPr lang="en-US" b="1"/>
              <a:t>Automatic Software update: The one of the main benefit of cloud computing is that the servers are off premises, out of your sight. Suppliers take care of them for you and roll out regular software updates—including security updates—so you don’t have to worry about wasting time maintaining the system yourself. This leaves you free to focus on the things that matter, like growing your business.</a:t>
            </a:r>
            <a:endParaRPr lang="en-US" b="1">
              <a:cs typeface="+mn-lt"/>
            </a:endParaRPr>
          </a:p>
          <a:p>
            <a:r>
              <a:rPr lang="en-US"/>
              <a:t>4.Pay as you go :</a:t>
            </a:r>
            <a:endParaRPr lang="en-US" b="1"/>
          </a:p>
          <a:p>
            <a:r>
              <a:rPr lang="en-US" b="1"/>
              <a:t> Cloud computing cuts out the high cost of hardware. You simply pay as you go and enjoy a subscription-based model that’s kind to your cash flow. Add to that the ease of setup and management, and suddenly your scary, hairy IT project looks a lot friendlier. It’s never been easier to take the first step to cloud adoption.</a:t>
            </a:r>
            <a:endParaRPr lang="en-US" b="1">
              <a:cs typeface="+mn-lt"/>
            </a:endParaRPr>
          </a:p>
          <a:p>
            <a:r>
              <a:rPr lang="en-US"/>
              <a:t>5.</a:t>
            </a:r>
            <a:r>
              <a:rPr lang="en-US" b="1"/>
              <a:t>Increased Collaboration</a:t>
            </a:r>
            <a:r>
              <a:rPr lang="en-US" b="1">
                <a:cs typeface="+mn-lt"/>
              </a:rPr>
              <a:t/>
            </a:r>
            <a:br>
              <a:rPr lang="en-US" b="1">
                <a:cs typeface="+mn-lt"/>
              </a:rPr>
            </a:br>
            <a:r>
              <a:rPr lang="en-US" b="1"/>
              <a:t> When your teams can access, edit, and share documents anytime, from anywhere, they’re able to do more together and do it better. Cloud-based workflow and file-sharing apps help them make updates in real time and give them full visibility into their collaborations.</a:t>
            </a:r>
            <a:r>
              <a:rPr lang="en-US" b="1">
                <a:cs typeface="+mn-lt"/>
              </a:rPr>
              <a:t/>
            </a:r>
            <a:br>
              <a:rPr lang="en-US" b="1">
                <a:cs typeface="+mn-lt"/>
              </a:rPr>
            </a:br>
            <a:r>
              <a:rPr lang="en-US"/>
              <a:t>6.</a:t>
            </a:r>
            <a:r>
              <a:rPr lang="en-US" b="1"/>
              <a:t>Document Control</a:t>
            </a:r>
            <a:r>
              <a:rPr lang="en-US" b="1">
                <a:cs typeface="+mn-lt"/>
              </a:rPr>
              <a:t/>
            </a:r>
            <a:br>
              <a:rPr lang="en-US" b="1">
                <a:cs typeface="+mn-lt"/>
              </a:rPr>
            </a:br>
            <a:r>
              <a:rPr lang="en-US" b="1"/>
              <a:t>The more employees and partners collaborate on documents, the greater the need for watertight document control. Before the cloud, workers had to send files back and forth as email attachments to be worked on by one user at a time. Sooner or later—usually sooner—you end up with a mess of conflicting file content, formats, and titles.</a:t>
            </a:r>
            <a:r>
              <a:rPr lang="en-US" b="1">
                <a:cs typeface="+mn-lt"/>
              </a:rPr>
              <a:t/>
            </a:r>
            <a:br>
              <a:rPr lang="en-US" b="1">
                <a:cs typeface="+mn-lt"/>
              </a:rPr>
            </a:br>
            <a:r>
              <a:rPr lang="en-US" b="1"/>
              <a:t>And as even the smallest companies become more global, the scope for complication rises. According to one study, “73% of knowledge workers collaborate with people in different time zones and regions at least monthly.”</a:t>
            </a:r>
            <a:endParaRPr lang="en-US" b="1">
              <a:cs typeface="Calibri"/>
            </a:endParaRPr>
          </a:p>
          <a:p>
            <a:r>
              <a:rPr lang="en-US" b="1"/>
              <a:t>When you make the move to cloud computing, all files are stored centrally and everyone sees one version. Greater visibility means improved collaboration, which ultimately means better work and a healthier bottom line. </a:t>
            </a:r>
            <a:endParaRPr lang="en-US" b="1">
              <a:cs typeface="+mn-lt"/>
            </a:endParaRPr>
          </a:p>
          <a:p>
            <a:r>
              <a:rPr lang="en-US"/>
              <a:t>7.</a:t>
            </a:r>
            <a:r>
              <a:rPr lang="en-US" b="1"/>
              <a:t>Security</a:t>
            </a:r>
            <a:r>
              <a:rPr lang="en-US" b="1">
                <a:cs typeface="+mn-lt"/>
              </a:rPr>
              <a:t/>
            </a:r>
            <a:br>
              <a:rPr lang="en-US" b="1">
                <a:cs typeface="+mn-lt"/>
              </a:rPr>
            </a:br>
            <a:r>
              <a:rPr lang="en-US" b="1"/>
              <a:t> Lost laptops are a billion-dollar business problem. Potentially greater than the loss of an expensive piece of kit is the loss of the sensitive data inside it. Cloud computing gives you greater security when this happens. Because your data is stored in the cloud, you can access it no matter what happens to your machine. You can even remotely wipe data from lost laptops so it doesn’t get into the wrong hands.</a:t>
            </a:r>
          </a:p>
          <a:p>
            <a:r>
              <a:rPr lang="en-US"/>
              <a:t>8.</a:t>
            </a:r>
            <a:r>
              <a:rPr lang="en-US" b="1"/>
              <a:t>Location Independent: With moving to the cloud, if you’ve got an internet connection, you can be at work. And with most serious cloud services offering mobile apps, you’re not restricted by which device you have on hand.</a:t>
            </a:r>
            <a:r>
              <a:rPr lang="en-US" b="1">
                <a:cs typeface="+mn-lt"/>
              </a:rPr>
              <a:t/>
            </a:r>
            <a:br>
              <a:rPr lang="en-US" b="1">
                <a:cs typeface="+mn-lt"/>
              </a:rPr>
            </a:br>
            <a:r>
              <a:rPr lang="en-US" b="1">
                <a:cs typeface="+mn-lt"/>
              </a:rPr>
              <a:t/>
            </a:r>
            <a:br>
              <a:rPr lang="en-US" b="1">
                <a:cs typeface="+mn-lt"/>
              </a:rPr>
            </a:br>
            <a:endParaRPr lang="en-US"/>
          </a:p>
          <a:p>
            <a:r>
              <a:rPr lang="en-US" b="1">
                <a:cs typeface="+mn-lt"/>
              </a:rPr>
              <a:t/>
            </a:r>
            <a:br>
              <a:rPr lang="en-US" b="1">
                <a:cs typeface="+mn-lt"/>
              </a:rPr>
            </a:br>
            <a:r>
              <a:rPr lang="en-US" b="1"/>
              <a:t> </a:t>
            </a:r>
            <a:r>
              <a:rPr lang="en-US" b="1">
                <a:cs typeface="+mn-lt"/>
              </a:rPr>
              <a:t/>
            </a:r>
            <a:br>
              <a:rPr lang="en-US" b="1">
                <a:cs typeface="+mn-lt"/>
              </a:rPr>
            </a:br>
            <a:endParaRPr lang="en-US" b="1">
              <a:cs typeface="+mn-lt"/>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15</a:t>
            </a:fld>
            <a:endParaRPr lang="en-IN"/>
          </a:p>
        </p:txBody>
      </p:sp>
    </p:spTree>
    <p:extLst>
      <p:ext uri="{BB962C8B-B14F-4D97-AF65-F5344CB8AC3E}">
        <p14:creationId xmlns:p14="http://schemas.microsoft.com/office/powerpoint/2010/main" val="1005065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You can observe from the slide that the market of cloud is not only thriving and predicted to stay in boom in the upcoming future.</a:t>
            </a:r>
          </a:p>
          <a:p>
            <a:endParaRPr lang="en-US">
              <a:cs typeface="Calibri"/>
            </a:endParaRPr>
          </a:p>
          <a:p>
            <a:r>
              <a:rPr lang="en-US" dirty="0">
                <a:cs typeface="Calibri"/>
              </a:rPr>
              <a:t>So as you can see here in the year 2020, the market of cloud computing was 371.4 billion dollar And by the year 2025, it is expected to rise up to 832.1 billion dollar. As per the report of CAGR Every year It is expected to have 4.2% growth in the cloud market.</a:t>
            </a:r>
            <a:endParaRPr lang="en-US" dirty="0">
              <a:ea typeface="Calibri"/>
              <a:cs typeface="Calibri"/>
            </a:endParaRPr>
          </a:p>
          <a:p>
            <a:endParaRPr lang="en-US">
              <a:cs typeface="Calibri"/>
            </a:endParaRPr>
          </a:p>
          <a:p>
            <a:r>
              <a:rPr lang="en-US" dirty="0">
                <a:cs typeface="Calibri"/>
              </a:rPr>
              <a:t>They are also told us the market growth can be attributed to the growing adoption of cloud computing and related technologies globally.</a:t>
            </a: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16</a:t>
            </a:fld>
            <a:endParaRPr lang="en-IN"/>
          </a:p>
        </p:txBody>
      </p:sp>
    </p:spTree>
    <p:extLst>
      <p:ext uri="{BB962C8B-B14F-4D97-AF65-F5344CB8AC3E}">
        <p14:creationId xmlns:p14="http://schemas.microsoft.com/office/powerpoint/2010/main" val="36806187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Another example of the same.</a:t>
            </a:r>
          </a:p>
          <a:p>
            <a:endParaRPr lang="en-US">
              <a:cs typeface="Calibri"/>
            </a:endParaRPr>
          </a:p>
          <a:p>
            <a:r>
              <a:rPr lang="en-US">
                <a:cs typeface="Calibri"/>
              </a:rPr>
              <a:t>This picture would give you a fair idea of the increase of the cloud computing market size.</a:t>
            </a:r>
          </a:p>
          <a:p>
            <a:r>
              <a:rPr lang="en-US">
                <a:cs typeface="Calibri"/>
              </a:rPr>
              <a:t>As you can see from the year 2021 to 2030, we are going to expect a gradual increase in the cloud market.</a:t>
            </a:r>
          </a:p>
          <a:p>
            <a:r>
              <a:rPr lang="en-US">
                <a:cs typeface="Calibri"/>
              </a:rPr>
              <a:t> in year 2021, the market was saturated at $380.25 billion well it is going to be as high as $1834 billion by the year 2030.</a:t>
            </a:r>
          </a:p>
          <a:p>
            <a:endParaRPr lang="en-US">
              <a:cs typeface="Calibri"/>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17</a:t>
            </a:fld>
            <a:endParaRPr lang="en-IN"/>
          </a:p>
        </p:txBody>
      </p:sp>
    </p:spTree>
    <p:extLst>
      <p:ext uri="{BB962C8B-B14F-4D97-AF65-F5344CB8AC3E}">
        <p14:creationId xmlns:p14="http://schemas.microsoft.com/office/powerpoint/2010/main" val="3144553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per the Economic Times Jobs, India was expected to see over 1 million cloud computing job roles by 2022.</a:t>
            </a:r>
          </a:p>
          <a:p>
            <a:r>
              <a:rPr lang="en-US" dirty="0">
                <a:ea typeface="Calibri"/>
                <a:cs typeface="Calibri"/>
              </a:rPr>
              <a:t>As of now, cloud computing has become critical aspect of new age technology stack. For every business , cloud is becoming part of their solution either in the form hybrid model or full- flagged migration of their hosted services.</a:t>
            </a:r>
          </a:p>
          <a:p>
            <a:r>
              <a:rPr lang="en-US" dirty="0">
                <a:ea typeface="Calibri"/>
                <a:cs typeface="Calibri"/>
              </a:rPr>
              <a:t>This is the time you can comprehend why cloud is essential skill that one can have and why you can choose this as your career. Answer is, It will generate huge opportunities for you.</a:t>
            </a:r>
          </a:p>
          <a:p>
            <a:r>
              <a:rPr lang="en-US" dirty="0">
                <a:ea typeface="Calibri"/>
                <a:cs typeface="Calibri"/>
              </a:rPr>
              <a:t>As we can see in the slides there are number of cloud specific roles that you can get based on your skills and interest in the cloud computing technology.</a:t>
            </a:r>
          </a:p>
        </p:txBody>
      </p:sp>
      <p:sp>
        <p:nvSpPr>
          <p:cNvPr id="4" name="Slide Number Placeholder 3"/>
          <p:cNvSpPr>
            <a:spLocks noGrp="1"/>
          </p:cNvSpPr>
          <p:nvPr>
            <p:ph type="sldNum" sz="quarter" idx="5"/>
          </p:nvPr>
        </p:nvSpPr>
        <p:spPr/>
        <p:txBody>
          <a:bodyPr/>
          <a:lstStyle/>
          <a:p>
            <a:fld id="{6BCFD815-5454-45B9-93C9-36076FE77B9B}" type="slidenum">
              <a:rPr lang="en-IN" smtClean="0"/>
              <a:t>18</a:t>
            </a:fld>
            <a:endParaRPr lang="en-IN"/>
          </a:p>
        </p:txBody>
      </p:sp>
    </p:spTree>
    <p:extLst>
      <p:ext uri="{BB962C8B-B14F-4D97-AF65-F5344CB8AC3E}">
        <p14:creationId xmlns:p14="http://schemas.microsoft.com/office/powerpoint/2010/main" val="1503917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As organization are migrating their applications and data to the cloud. Security can be big concern for the customers but cloud providers are ensuring security on the cloud by adopting some of the best practices.</a:t>
            </a:r>
          </a:p>
          <a:p>
            <a:pPr marL="171450" indent="-171450">
              <a:buFont typeface="Arial"/>
              <a:buChar char="•"/>
            </a:pPr>
            <a:r>
              <a:rPr lang="en-US" dirty="0">
                <a:ea typeface="Calibri"/>
                <a:cs typeface="Calibri"/>
              </a:rPr>
              <a:t>Sharing Responsibility for Security between cloud provider and the customers: Generally, cloud provider is responsible for the infrastructure and customer is responsible for protecting data within the cloud. Data ownership should be clearly defined between private and public third parties in order to keep your data secure over the cloud.</a:t>
            </a:r>
          </a:p>
          <a:p>
            <a:pPr marL="171450" indent="-171450">
              <a:buFont typeface="Arial"/>
              <a:buChar char="•"/>
            </a:pPr>
            <a:r>
              <a:rPr lang="en-US" dirty="0">
                <a:ea typeface="Calibri"/>
                <a:cs typeface="Calibri"/>
              </a:rPr>
              <a:t>Data Encryption: Data should be encrypted while in use, transit or rest. Customers should have full control over security keys.</a:t>
            </a:r>
            <a:endParaRPr lang="en-US" dirty="0"/>
          </a:p>
          <a:p>
            <a:pPr marL="171450" indent="-171450">
              <a:buFont typeface="Arial"/>
              <a:buChar char="•"/>
            </a:pPr>
            <a:r>
              <a:rPr lang="en-US" dirty="0"/>
              <a:t>User Identity and Access Management: Customer and IT teams need full understanding of and visibility into network, device, application, and data access. Only authorized person should be given access to the data within cloud. Roles should specified properly.</a:t>
            </a:r>
            <a:endParaRPr lang="en-US" dirty="0">
              <a:ea typeface="Calibri"/>
              <a:cs typeface="Calibri"/>
            </a:endParaRPr>
          </a:p>
          <a:p>
            <a:pPr marL="171450" indent="-171450">
              <a:lnSpc>
                <a:spcPct val="90000"/>
              </a:lnSpc>
              <a:spcBef>
                <a:spcPts val="1000"/>
              </a:spcBef>
              <a:buFont typeface="Arial"/>
              <a:buChar char="•"/>
            </a:pPr>
            <a:r>
              <a:rPr lang="en-US" dirty="0"/>
              <a:t>Collaborative Management: There should proper collaboration between IT, operations and security teams that will ensure seamless cloud integration that are secure.</a:t>
            </a:r>
            <a:endParaRPr lang="en-US" dirty="0">
              <a:ea typeface="Calibri"/>
              <a:cs typeface="Calibri"/>
            </a:endParaRPr>
          </a:p>
          <a:p>
            <a:pPr marL="171450" indent="-171450">
              <a:lnSpc>
                <a:spcPct val="90000"/>
              </a:lnSpc>
              <a:spcBef>
                <a:spcPts val="1000"/>
              </a:spcBef>
              <a:buFont typeface="Arial"/>
              <a:buChar char="•"/>
            </a:pPr>
            <a:r>
              <a:rPr lang="en-US" dirty="0"/>
              <a:t>Monitoring of cloud services : Active monitoring of cloud-based services helps to maintain visibility of all data exchanges between public, private, and hybrid cloud environments.</a:t>
            </a:r>
            <a:endParaRPr lang="en-US">
              <a:ea typeface="Calibri"/>
              <a:cs typeface="Calibri"/>
            </a:endParaRPr>
          </a:p>
          <a:p>
            <a:pPr marL="171450" indent="-171450">
              <a:buFont typeface="Arial"/>
              <a:buChar char="•"/>
            </a:pPr>
            <a:endParaRPr lang="en-US" dirty="0">
              <a:ea typeface="Calibri"/>
              <a:cs typeface="Calibri"/>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19</a:t>
            </a:fld>
            <a:endParaRPr lang="en-IN"/>
          </a:p>
        </p:txBody>
      </p:sp>
    </p:spTree>
    <p:extLst>
      <p:ext uri="{BB962C8B-B14F-4D97-AF65-F5344CB8AC3E}">
        <p14:creationId xmlns:p14="http://schemas.microsoft.com/office/powerpoint/2010/main" val="3369949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Let us talk about what are we going to discuss in this module.</a:t>
            </a:r>
          </a:p>
          <a:p>
            <a:endParaRPr lang="en-US" dirty="0">
              <a:ea typeface="Calibri"/>
              <a:cs typeface="Calibri"/>
            </a:endParaRPr>
          </a:p>
          <a:p>
            <a:pPr marL="171450" indent="-171450" algn="just">
              <a:lnSpc>
                <a:spcPct val="90000"/>
              </a:lnSpc>
              <a:spcBef>
                <a:spcPts val="1000"/>
              </a:spcBef>
              <a:buFont typeface="Arial"/>
              <a:buChar char="•"/>
            </a:pPr>
            <a:r>
              <a:rPr lang="en-US" dirty="0"/>
              <a:t>In this module we will discuss about basics of cloud computing, why business are moving on cloud , Market and Job trends in cloud computing ,  important cloud terminologies, what is Microsoft Azure , What can you do with Azure , What is Azure portal, How to get started with the Azure Platform.</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3</a:t>
            </a:fld>
            <a:endParaRPr lang="en-IN"/>
          </a:p>
        </p:txBody>
      </p:sp>
    </p:spTree>
    <p:extLst>
      <p:ext uri="{BB962C8B-B14F-4D97-AF65-F5344CB8AC3E}">
        <p14:creationId xmlns:p14="http://schemas.microsoft.com/office/powerpoint/2010/main" val="396866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Our Agenda for the following session is our discussion on:</a:t>
            </a:r>
            <a:endParaRPr lang="en-US"/>
          </a:p>
          <a:p>
            <a:pPr marL="342900" indent="-342900" algn="just">
              <a:lnSpc>
                <a:spcPct val="150000"/>
              </a:lnSpc>
              <a:spcBef>
                <a:spcPts val="1000"/>
              </a:spcBef>
              <a:buFont typeface="Arial"/>
              <a:buChar char="•"/>
            </a:pPr>
            <a:r>
              <a:rPr lang="en-IN"/>
              <a:t>Why and What is Cloud Computing?</a:t>
            </a:r>
            <a:endParaRPr lang="en-US"/>
          </a:p>
          <a:p>
            <a:pPr marL="342900" indent="-342900" algn="just">
              <a:lnSpc>
                <a:spcPct val="150000"/>
              </a:lnSpc>
              <a:spcBef>
                <a:spcPts val="1000"/>
              </a:spcBef>
              <a:buFont typeface="Arial"/>
              <a:buChar char="•"/>
            </a:pPr>
            <a:r>
              <a:rPr lang="en-IN"/>
              <a:t>Cloud Architecture</a:t>
            </a:r>
            <a:endParaRPr lang="en-US"/>
          </a:p>
          <a:p>
            <a:pPr marL="342900" indent="-342900" algn="just">
              <a:lnSpc>
                <a:spcPct val="150000"/>
              </a:lnSpc>
              <a:spcBef>
                <a:spcPts val="1000"/>
              </a:spcBef>
              <a:buFont typeface="Arial"/>
              <a:buChar char="•"/>
            </a:pPr>
            <a:r>
              <a:rPr lang="en-IN"/>
              <a:t>On-premise vs Cloud model</a:t>
            </a:r>
            <a:endParaRPr lang="en-US"/>
          </a:p>
          <a:p>
            <a:pPr marL="342900" indent="-342900" algn="just">
              <a:lnSpc>
                <a:spcPct val="150000"/>
              </a:lnSpc>
              <a:spcBef>
                <a:spcPts val="1000"/>
              </a:spcBef>
              <a:buFont typeface="Arial"/>
              <a:buChar char="•"/>
            </a:pPr>
            <a:r>
              <a:rPr lang="en-IN"/>
              <a:t>Cloud Key Terminologies</a:t>
            </a:r>
            <a:endParaRPr lang="en-US"/>
          </a:p>
          <a:p>
            <a:pPr marL="342900" indent="-342900" algn="just">
              <a:lnSpc>
                <a:spcPct val="150000"/>
              </a:lnSpc>
              <a:spcBef>
                <a:spcPts val="1000"/>
              </a:spcBef>
              <a:buFont typeface="Arial"/>
              <a:buChar char="•"/>
            </a:pPr>
            <a:r>
              <a:rPr lang="en-IN"/>
              <a:t>Market Trends</a:t>
            </a:r>
            <a:endParaRPr lang="en-US"/>
          </a:p>
          <a:p>
            <a:pPr marL="342900" indent="-342900" algn="just">
              <a:lnSpc>
                <a:spcPct val="150000"/>
              </a:lnSpc>
              <a:spcBef>
                <a:spcPts val="1000"/>
              </a:spcBef>
              <a:buFont typeface="Arial"/>
              <a:buChar char="•"/>
            </a:pPr>
            <a:r>
              <a:rPr lang="en-IN"/>
              <a:t>Characteristics of Cloud Computing</a:t>
            </a:r>
            <a:endParaRPr lang="en-US"/>
          </a:p>
          <a:p>
            <a:pPr marL="342900" indent="-342900" algn="just">
              <a:lnSpc>
                <a:spcPct val="150000"/>
              </a:lnSpc>
              <a:spcBef>
                <a:spcPts val="1000"/>
              </a:spcBef>
              <a:buFont typeface="Arial"/>
              <a:buChar char="•"/>
            </a:pPr>
            <a:r>
              <a:rPr lang="en-IN"/>
              <a:t>Advantages of Cloud Computing</a:t>
            </a:r>
            <a:endParaRPr lang="en-US"/>
          </a:p>
          <a:p>
            <a:pPr algn="just">
              <a:lnSpc>
                <a:spcPct val="150000"/>
              </a:lnSpc>
              <a:spcBef>
                <a:spcPts val="1000"/>
              </a:spcBef>
            </a:pPr>
            <a:endParaRPr lang="en-IN">
              <a:cs typeface="Calibri"/>
            </a:endParaRPr>
          </a:p>
          <a:p>
            <a:endParaRPr lang="en-US">
              <a:cs typeface="Calibri" panose="020F0502020204030204"/>
            </a:endParaRPr>
          </a:p>
          <a:p>
            <a:endParaRPr lang="en-US">
              <a:cs typeface="Calibri" panose="020F0502020204030204"/>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4</a:t>
            </a:fld>
            <a:endParaRPr lang="en-IN"/>
          </a:p>
        </p:txBody>
      </p:sp>
    </p:spTree>
    <p:extLst>
      <p:ext uri="{BB962C8B-B14F-4D97-AF65-F5344CB8AC3E}">
        <p14:creationId xmlns:p14="http://schemas.microsoft.com/office/powerpoint/2010/main" val="3588354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Cloud computing is considered the latest technology that gives enough flexibility in terms of infrastructure, cost and speed. Most of the companies are now migrating their applications and data to the cloud. Let's try to understand why do we need cloud computing with the help of this simple scenario. Let's have a look at this scenario.</a:t>
            </a:r>
          </a:p>
          <a:p>
            <a:endParaRPr lang="en-US">
              <a:cs typeface="Calibri"/>
            </a:endParaRPr>
          </a:p>
          <a:p>
            <a:pPr algn="just">
              <a:lnSpc>
                <a:spcPct val="150000"/>
              </a:lnSpc>
              <a:spcBef>
                <a:spcPts val="1000"/>
              </a:spcBef>
            </a:pPr>
            <a:r>
              <a:rPr lang="en-IN" dirty="0"/>
              <a:t>Let's say, there is a small software development firm, and they want to expand their business due to rapid increase in their users.</a:t>
            </a:r>
            <a:endParaRPr lang="en-US" dirty="0"/>
          </a:p>
          <a:p>
            <a:pPr algn="just">
              <a:lnSpc>
                <a:spcPct val="150000"/>
              </a:lnSpc>
              <a:spcBef>
                <a:spcPts val="1000"/>
              </a:spcBef>
            </a:pPr>
            <a:r>
              <a:rPr lang="en-IN" dirty="0"/>
              <a:t>But wait, For that, they need to set up entire infrastructure by buying physical Servers and other computing resources.</a:t>
            </a:r>
            <a:endParaRPr lang="en-US" dirty="0"/>
          </a:p>
          <a:p>
            <a:pPr algn="just">
              <a:lnSpc>
                <a:spcPct val="150000"/>
              </a:lnSpc>
              <a:spcBef>
                <a:spcPts val="1000"/>
              </a:spcBef>
            </a:pPr>
            <a:endParaRPr lang="en-IN"/>
          </a:p>
          <a:p>
            <a:pPr algn="just">
              <a:lnSpc>
                <a:spcPct val="150000"/>
              </a:lnSpc>
              <a:spcBef>
                <a:spcPts val="1000"/>
              </a:spcBef>
            </a:pPr>
            <a:r>
              <a:rPr lang="en-IN" dirty="0"/>
              <a:t>So, Buying and understanding the entire set up would be:</a:t>
            </a:r>
            <a:endParaRPr lang="en-IN" dirty="0">
              <a:cs typeface="Calibri" panose="020F0502020204030204"/>
            </a:endParaRPr>
          </a:p>
          <a:p>
            <a:pPr marL="171450" indent="-171450" algn="just">
              <a:lnSpc>
                <a:spcPct val="150000"/>
              </a:lnSpc>
              <a:spcBef>
                <a:spcPts val="1000"/>
              </a:spcBef>
              <a:buFont typeface="Arial"/>
              <a:buChar char="•"/>
            </a:pPr>
            <a:endParaRPr lang="en-IN">
              <a:cs typeface="Calibri" panose="020F0502020204030204"/>
            </a:endParaRPr>
          </a:p>
          <a:p>
            <a:pPr marL="171450" indent="-171450" algn="just">
              <a:lnSpc>
                <a:spcPct val="150000"/>
              </a:lnSpc>
              <a:spcBef>
                <a:spcPts val="1000"/>
              </a:spcBef>
              <a:buFont typeface="Wingdings,Sans-Serif"/>
              <a:buChar char="ü"/>
            </a:pPr>
            <a:r>
              <a:rPr lang="en-IN" dirty="0"/>
              <a:t>Time Consuming and Costly</a:t>
            </a:r>
            <a:endParaRPr lang="en-US" dirty="0"/>
          </a:p>
          <a:p>
            <a:pPr marL="171450" indent="-171450" algn="just">
              <a:lnSpc>
                <a:spcPct val="150000"/>
              </a:lnSpc>
              <a:spcBef>
                <a:spcPts val="1000"/>
              </a:spcBef>
              <a:buFont typeface="Wingdings,Sans-Serif"/>
              <a:buChar char="ü"/>
            </a:pPr>
            <a:r>
              <a:rPr lang="en-IN" dirty="0"/>
              <a:t>Requires Physical Space with sufficient power and cooling</a:t>
            </a:r>
            <a:endParaRPr lang="en-US" dirty="0"/>
          </a:p>
        </p:txBody>
      </p:sp>
      <p:sp>
        <p:nvSpPr>
          <p:cNvPr id="4" name="Slide Number Placeholder 3"/>
          <p:cNvSpPr>
            <a:spLocks noGrp="1"/>
          </p:cNvSpPr>
          <p:nvPr>
            <p:ph type="sldNum" sz="quarter" idx="5"/>
          </p:nvPr>
        </p:nvSpPr>
        <p:spPr/>
        <p:txBody>
          <a:bodyPr/>
          <a:lstStyle/>
          <a:p>
            <a:fld id="{6BCFD815-5454-45B9-93C9-36076FE77B9B}" type="slidenum">
              <a:rPr lang="en-IN" smtClean="0"/>
              <a:t>5</a:t>
            </a:fld>
            <a:endParaRPr lang="en-IN"/>
          </a:p>
        </p:txBody>
      </p:sp>
    </p:spTree>
    <p:extLst>
      <p:ext uri="{BB962C8B-B14F-4D97-AF65-F5344CB8AC3E}">
        <p14:creationId xmlns:p14="http://schemas.microsoft.com/office/powerpoint/2010/main" val="29262599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gn="just">
              <a:lnSpc>
                <a:spcPct val="150000"/>
              </a:lnSpc>
              <a:spcBef>
                <a:spcPts val="1000"/>
              </a:spcBef>
              <a:buFont typeface="Wingdings,Sans-Serif"/>
              <a:buChar char="ü"/>
            </a:pPr>
            <a:r>
              <a:rPr lang="en-IN" dirty="0"/>
              <a:t>Maintaining and managing the infrastructure  requires technical experts</a:t>
            </a:r>
            <a:endParaRPr lang="en-US" dirty="0"/>
          </a:p>
          <a:p>
            <a:pPr marL="285750" indent="-285750">
              <a:lnSpc>
                <a:spcPct val="150000"/>
              </a:lnSpc>
              <a:spcBef>
                <a:spcPts val="1000"/>
              </a:spcBef>
              <a:buFont typeface="Wingdings,Sans-Serif"/>
              <a:buChar char="ü"/>
            </a:pPr>
            <a:r>
              <a:rPr lang="en-IN" dirty="0"/>
              <a:t>May be, they end acquiring maximum computing resources than the actual need that can lead to underutilization of the resources and increase in upfront cost.</a:t>
            </a:r>
            <a:endParaRPr lang="en-IN" dirty="0">
              <a:cs typeface="Calibri"/>
            </a:endParaRPr>
          </a:p>
          <a:p>
            <a:pPr marL="285750" indent="-285750">
              <a:lnSpc>
                <a:spcPct val="150000"/>
              </a:lnSpc>
              <a:spcBef>
                <a:spcPts val="1000"/>
              </a:spcBef>
              <a:buFont typeface="Wingdings,Sans-Serif"/>
              <a:buChar char="ü"/>
            </a:pPr>
            <a:r>
              <a:rPr lang="en-IN" dirty="0"/>
              <a:t>They end on Focusing more on troubleshooting at the infrastructure level than the end business goal.</a:t>
            </a:r>
            <a:endParaRPr lang="en-US" dirty="0"/>
          </a:p>
          <a:p>
            <a:pPr marL="285750" indent="-285750">
              <a:lnSpc>
                <a:spcPct val="150000"/>
              </a:lnSpc>
              <a:spcBef>
                <a:spcPts val="1000"/>
              </a:spcBef>
              <a:buFont typeface="Wingdings,Sans-Serif"/>
              <a:buChar char="ü"/>
            </a:pPr>
            <a:endParaRPr lang="en-IN"/>
          </a:p>
          <a:p>
            <a:r>
              <a:rPr lang="en-US" dirty="0">
                <a:cs typeface="Calibri"/>
              </a:rPr>
              <a:t>Can there be a possible solution? Yes there is one.</a:t>
            </a:r>
          </a:p>
        </p:txBody>
      </p:sp>
      <p:sp>
        <p:nvSpPr>
          <p:cNvPr id="4" name="Slide Number Placeholder 3"/>
          <p:cNvSpPr>
            <a:spLocks noGrp="1"/>
          </p:cNvSpPr>
          <p:nvPr>
            <p:ph type="sldNum" sz="quarter" idx="5"/>
          </p:nvPr>
        </p:nvSpPr>
        <p:spPr/>
        <p:txBody>
          <a:bodyPr/>
          <a:lstStyle/>
          <a:p>
            <a:fld id="{6BCFD815-5454-45B9-93C9-36076FE77B9B}" type="slidenum">
              <a:rPr lang="en-IN" smtClean="0"/>
              <a:t>6</a:t>
            </a:fld>
            <a:endParaRPr lang="en-IN"/>
          </a:p>
        </p:txBody>
      </p:sp>
    </p:spTree>
    <p:extLst>
      <p:ext uri="{BB962C8B-B14F-4D97-AF65-F5344CB8AC3E}">
        <p14:creationId xmlns:p14="http://schemas.microsoft.com/office/powerpoint/2010/main" val="27980401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lnSpc>
                <a:spcPct val="90000"/>
              </a:lnSpc>
              <a:spcBef>
                <a:spcPts val="1000"/>
              </a:spcBef>
            </a:pPr>
            <a:r>
              <a:rPr lang="en-US" b="1" dirty="0"/>
              <a:t>Cloud Computing comes to rescue in these scenario and that is why we need Cloud Computing today. But How ?</a:t>
            </a:r>
            <a:endParaRPr lang="en-US" dirty="0">
              <a:cs typeface="Calibri" panose="020F0502020204030204"/>
            </a:endParaRPr>
          </a:p>
          <a:p>
            <a:pPr marL="228600" indent="-228600">
              <a:lnSpc>
                <a:spcPct val="90000"/>
              </a:lnSpc>
              <a:spcBef>
                <a:spcPts val="1000"/>
              </a:spcBef>
            </a:pPr>
            <a:r>
              <a:rPr lang="en-US" b="1" dirty="0">
                <a:cs typeface="Calibri"/>
              </a:rPr>
              <a:t>Because with Cloud Computing:</a:t>
            </a:r>
          </a:p>
          <a:p>
            <a:pPr marL="228600" indent="-228600">
              <a:lnSpc>
                <a:spcPct val="90000"/>
              </a:lnSpc>
              <a:spcBef>
                <a:spcPts val="1000"/>
              </a:spcBef>
            </a:pPr>
            <a:endParaRPr lang="en-US"/>
          </a:p>
          <a:p>
            <a:pPr marL="171450" indent="-171450" algn="just">
              <a:lnSpc>
                <a:spcPct val="90000"/>
              </a:lnSpc>
              <a:spcBef>
                <a:spcPts val="1000"/>
              </a:spcBef>
              <a:buFont typeface="Arial"/>
              <a:buChar char="•"/>
            </a:pPr>
            <a:r>
              <a:rPr lang="en-US" dirty="0"/>
              <a:t>There is no need to buy new resource every time, you can easily rent out computing resources for the time you need them.</a:t>
            </a:r>
            <a:endParaRPr lang="en-US" dirty="0">
              <a:cs typeface="Calibri"/>
            </a:endParaRPr>
          </a:p>
          <a:p>
            <a:pPr algn="just">
              <a:lnSpc>
                <a:spcPct val="90000"/>
              </a:lnSpc>
              <a:spcBef>
                <a:spcPts val="1000"/>
              </a:spcBef>
            </a:pPr>
            <a:endParaRPr lang="en-US">
              <a:cs typeface="Calibri"/>
            </a:endParaRPr>
          </a:p>
          <a:p>
            <a:pPr marL="171450" indent="-171450" algn="just">
              <a:lnSpc>
                <a:spcPct val="90000"/>
              </a:lnSpc>
              <a:spcBef>
                <a:spcPts val="1000"/>
              </a:spcBef>
              <a:buFont typeface="Arial"/>
              <a:buChar char="•"/>
            </a:pPr>
            <a:r>
              <a:rPr lang="en-US" dirty="0"/>
              <a:t>There is Global accessibility of resources meaning you can use your virtual resources from anywhere and you can also deploy your application in the global regions.</a:t>
            </a:r>
            <a:endParaRPr lang="en-US" dirty="0">
              <a:cs typeface="Calibri"/>
            </a:endParaRPr>
          </a:p>
          <a:p>
            <a:pPr marL="171450" indent="-171450" algn="just">
              <a:lnSpc>
                <a:spcPct val="90000"/>
              </a:lnSpc>
              <a:spcBef>
                <a:spcPts val="1000"/>
              </a:spcBef>
              <a:buFont typeface="Arial"/>
              <a:buChar char="•"/>
            </a:pPr>
            <a:endParaRPr lang="en-US"/>
          </a:p>
          <a:p>
            <a:pPr marL="171450" indent="-171450" algn="just">
              <a:lnSpc>
                <a:spcPct val="90000"/>
              </a:lnSpc>
              <a:spcBef>
                <a:spcPts val="1000"/>
              </a:spcBef>
              <a:buFont typeface="Arial"/>
              <a:buChar char="•"/>
            </a:pPr>
            <a:r>
              <a:rPr lang="en-US" dirty="0"/>
              <a:t>It is Ready-to-use set up. Computing resources can be acquired on-demand from anywhere and anytime in matter of seconds.</a:t>
            </a:r>
            <a:endParaRPr lang="en-US" dirty="0">
              <a:cs typeface="Calibri"/>
            </a:endParaRPr>
          </a:p>
          <a:p>
            <a:pPr marL="171450" indent="-171450" algn="just">
              <a:lnSpc>
                <a:spcPct val="90000"/>
              </a:lnSpc>
              <a:spcBef>
                <a:spcPts val="1000"/>
              </a:spcBef>
              <a:buFont typeface="Arial"/>
              <a:buChar char="•"/>
            </a:pPr>
            <a:endParaRPr lang="en-US"/>
          </a:p>
          <a:p>
            <a:pPr marL="171450" indent="-171450" algn="just">
              <a:lnSpc>
                <a:spcPct val="90000"/>
              </a:lnSpc>
              <a:spcBef>
                <a:spcPts val="1000"/>
              </a:spcBef>
              <a:buFont typeface="Arial"/>
              <a:buChar char="•"/>
            </a:pPr>
            <a:r>
              <a:rPr lang="en-US" dirty="0"/>
              <a:t>Highly Availability; Cloud makes our application and data to be highly available for our end users based on the requirements. </a:t>
            </a:r>
            <a:endParaRPr lang="en-US" dirty="0">
              <a:cs typeface="Calibri"/>
            </a:endParaRPr>
          </a:p>
          <a:p>
            <a:pPr algn="just">
              <a:lnSpc>
                <a:spcPct val="90000"/>
              </a:lnSpc>
              <a:spcBef>
                <a:spcPts val="1000"/>
              </a:spcBef>
            </a:pPr>
            <a:endParaRPr lang="en-US" dirty="0">
              <a:cs typeface="Calibri"/>
            </a:endParaRPr>
          </a:p>
          <a:p>
            <a:pPr marL="171450" indent="-171450" algn="just">
              <a:lnSpc>
                <a:spcPct val="90000"/>
              </a:lnSpc>
              <a:spcBef>
                <a:spcPts val="1000"/>
              </a:spcBef>
              <a:buFont typeface="Arial"/>
              <a:buChar char="•"/>
            </a:pPr>
            <a:r>
              <a:rPr lang="en-US" dirty="0">
                <a:cs typeface="Calibri"/>
              </a:rPr>
              <a:t>Pay as you go: Pay for only those resources that you are using and for the time you are using them. There is no upfront cost associated.</a:t>
            </a:r>
            <a:endParaRPr lang="en-US" dirty="0">
              <a:ea typeface="Calibri"/>
              <a:cs typeface="Calibri"/>
            </a:endParaRPr>
          </a:p>
          <a:p>
            <a:pPr algn="just">
              <a:lnSpc>
                <a:spcPct val="90000"/>
              </a:lnSpc>
              <a:spcBef>
                <a:spcPts val="1000"/>
              </a:spcBef>
            </a:pPr>
            <a:endParaRPr lang="en-US"/>
          </a:p>
          <a:p>
            <a:pPr marL="171450" indent="-171450" algn="just">
              <a:lnSpc>
                <a:spcPct val="90000"/>
              </a:lnSpc>
              <a:spcBef>
                <a:spcPts val="1000"/>
              </a:spcBef>
              <a:buFont typeface="Arial"/>
              <a:buChar char="•"/>
            </a:pPr>
            <a:r>
              <a:rPr lang="en-US" dirty="0"/>
              <a:t>Fault Tolerance: cloud has the Ability to withstand certain amount of failure and still remain functional which makes your application safe and secure and you need not to worry about data loss.</a:t>
            </a:r>
            <a:endParaRPr lang="en-US" dirty="0">
              <a:cs typeface="Calibri"/>
            </a:endParaRPr>
          </a:p>
          <a:p>
            <a:endParaRPr lang="en-US">
              <a:cs typeface="Calibri"/>
            </a:endParaRPr>
          </a:p>
          <a:p>
            <a:r>
              <a:rPr lang="en-US" dirty="0">
                <a:cs typeface="Calibri"/>
              </a:rPr>
              <a:t>These points definitely make anyone curious about cloud computing. </a:t>
            </a:r>
          </a:p>
          <a:p>
            <a:endParaRPr lang="en-US">
              <a:cs typeface="Calibri"/>
            </a:endParaRPr>
          </a:p>
          <a:p>
            <a:r>
              <a:rPr lang="en-US" dirty="0">
                <a:cs typeface="Calibri"/>
              </a:rPr>
              <a:t>To understand it better let's see what is cloud computing.</a:t>
            </a:r>
            <a:endParaRPr lang="en-US" dirty="0"/>
          </a:p>
        </p:txBody>
      </p:sp>
      <p:sp>
        <p:nvSpPr>
          <p:cNvPr id="4" name="Slide Number Placeholder 3"/>
          <p:cNvSpPr>
            <a:spLocks noGrp="1"/>
          </p:cNvSpPr>
          <p:nvPr>
            <p:ph type="sldNum" sz="quarter" idx="5"/>
          </p:nvPr>
        </p:nvSpPr>
        <p:spPr/>
        <p:txBody>
          <a:bodyPr/>
          <a:lstStyle/>
          <a:p>
            <a:fld id="{6BCFD815-5454-45B9-93C9-36076FE77B9B}" type="slidenum">
              <a:rPr lang="en-IN" smtClean="0"/>
              <a:t>7</a:t>
            </a:fld>
            <a:endParaRPr lang="en-IN"/>
          </a:p>
        </p:txBody>
      </p:sp>
    </p:spTree>
    <p:extLst>
      <p:ext uri="{BB962C8B-B14F-4D97-AF65-F5344CB8AC3E}">
        <p14:creationId xmlns:p14="http://schemas.microsoft.com/office/powerpoint/2010/main" val="1806188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To define Cloud Computing, it can be summarized as: </a:t>
            </a:r>
          </a:p>
          <a:p>
            <a:endParaRPr lang="en-US">
              <a:cs typeface="Calibri"/>
            </a:endParaRPr>
          </a:p>
          <a:p>
            <a:pPr marL="171450" indent="-171450" algn="just">
              <a:lnSpc>
                <a:spcPct val="120000"/>
              </a:lnSpc>
              <a:spcBef>
                <a:spcPts val="1000"/>
              </a:spcBef>
              <a:buFont typeface="Arial"/>
              <a:buChar char="•"/>
            </a:pPr>
            <a:r>
              <a:rPr lang="en-US"/>
              <a:t>Cloud computing is the on-demand delivery of computing resources including servers, storage, databases, networking, software, analytics, intelligence over the internet on pay as per use basis.</a:t>
            </a:r>
            <a:endParaRPr lang="en-US">
              <a:cs typeface="Calibri"/>
            </a:endParaRPr>
          </a:p>
          <a:p>
            <a:pPr marL="171450" indent="-171450" algn="just">
              <a:lnSpc>
                <a:spcPct val="120000"/>
              </a:lnSpc>
              <a:spcBef>
                <a:spcPts val="1000"/>
              </a:spcBef>
              <a:buFont typeface="Arial"/>
              <a:buChar char="•"/>
            </a:pPr>
            <a:endParaRPr lang="en-US"/>
          </a:p>
          <a:p>
            <a:pPr marL="171450" indent="-171450" algn="just">
              <a:lnSpc>
                <a:spcPct val="120000"/>
              </a:lnSpc>
              <a:spcBef>
                <a:spcPts val="1000"/>
              </a:spcBef>
              <a:buFont typeface="Arial"/>
              <a:buChar char="•"/>
            </a:pPr>
            <a:r>
              <a:rPr lang="en-US"/>
              <a:t>It eliminates the need for the enterprise to procure, configure and manage the resources and they can focus on business goals.</a:t>
            </a:r>
            <a:endParaRPr lang="en-US">
              <a:cs typeface="Calibri"/>
            </a:endParaRPr>
          </a:p>
          <a:p>
            <a:pPr marL="171450" indent="-171450">
              <a:lnSpc>
                <a:spcPct val="90000"/>
              </a:lnSpc>
              <a:spcBef>
                <a:spcPts val="1000"/>
              </a:spcBef>
              <a:buFont typeface="Arial"/>
              <a:buChar char="•"/>
            </a:pPr>
            <a:endParaRPr lang="en-US"/>
          </a:p>
          <a:p>
            <a:pPr marL="171450" indent="-171450" algn="just">
              <a:lnSpc>
                <a:spcPct val="90000"/>
              </a:lnSpc>
              <a:spcBef>
                <a:spcPts val="1000"/>
              </a:spcBef>
              <a:buFont typeface="Arial"/>
              <a:buChar char="•"/>
            </a:pPr>
            <a:endParaRPr lang="en-US"/>
          </a:p>
          <a:p>
            <a:pPr algn="just">
              <a:lnSpc>
                <a:spcPct val="90000"/>
              </a:lnSpc>
              <a:spcBef>
                <a:spcPts val="1000"/>
              </a:spcBef>
            </a:pPr>
            <a:endParaRPr lang="en-US"/>
          </a:p>
          <a:p>
            <a:endParaRPr lang="en-US">
              <a:cs typeface="Calibri"/>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8</a:t>
            </a:fld>
            <a:endParaRPr lang="en-IN"/>
          </a:p>
        </p:txBody>
      </p:sp>
    </p:spTree>
    <p:extLst>
      <p:ext uri="{BB962C8B-B14F-4D97-AF65-F5344CB8AC3E}">
        <p14:creationId xmlns:p14="http://schemas.microsoft.com/office/powerpoint/2010/main" val="22342638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 us see some of the applications of cloud computing.</a:t>
            </a:r>
          </a:p>
          <a:p>
            <a:endParaRPr lang="en-US"/>
          </a:p>
          <a:p>
            <a:r>
              <a:rPr lang="en-US"/>
              <a:t>•App management– It can be used for developing and deployment for your application.</a:t>
            </a:r>
            <a:endParaRPr lang="en-US">
              <a:cs typeface="Calibri"/>
            </a:endParaRPr>
          </a:p>
          <a:p>
            <a:pPr algn="just"/>
            <a:r>
              <a:rPr lang="en-US"/>
              <a:t>•Backup and storage –It is used for backup and storage purpose of your files, databases, your photographs and every type of data.</a:t>
            </a:r>
            <a:endParaRPr lang="en-US">
              <a:cs typeface="Calibri"/>
            </a:endParaRPr>
          </a:p>
          <a:p>
            <a:pPr algn="just"/>
            <a:r>
              <a:rPr lang="en-US"/>
              <a:t>•Content delivery- In would be used for content delivery across the Internet</a:t>
            </a:r>
            <a:endParaRPr lang="en-US">
              <a:cs typeface="Calibri"/>
            </a:endParaRPr>
          </a:p>
          <a:p>
            <a:pPr algn="just"/>
            <a:r>
              <a:rPr lang="en-US"/>
              <a:t>•Websites- With cloud , we can design , develop and deploy the websites easily. </a:t>
            </a:r>
            <a:endParaRPr lang="en-US">
              <a:cs typeface="Calibri"/>
            </a:endParaRPr>
          </a:p>
          <a:p>
            <a:pPr algn="just"/>
            <a:r>
              <a:rPr lang="en-US"/>
              <a:t>•Database – We can store and access structured and unstructured data on the cloud.</a:t>
            </a:r>
            <a:endParaRPr lang="en-US">
              <a:cs typeface="Calibri"/>
            </a:endParaRPr>
          </a:p>
          <a:p>
            <a:pPr algn="just"/>
            <a:r>
              <a:rPr lang="en-US"/>
              <a:t>•Enterprise IT solutions – Cloud is useful for designing and maintaining the Enterprise IT solutions. Enterprises such as banking system, railways, airline system, booking management systems; all uses these solutions.</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6BCFD815-5454-45B9-93C9-36076FE77B9B}" type="slidenum">
              <a:rPr lang="en-IN" smtClean="0"/>
              <a:t>9</a:t>
            </a:fld>
            <a:endParaRPr lang="en-IN"/>
          </a:p>
        </p:txBody>
      </p:sp>
    </p:spTree>
    <p:extLst>
      <p:ext uri="{BB962C8B-B14F-4D97-AF65-F5344CB8AC3E}">
        <p14:creationId xmlns:p14="http://schemas.microsoft.com/office/powerpoint/2010/main" val="40571483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As you can see in the diagram.</a:t>
            </a:r>
          </a:p>
          <a:p>
            <a:r>
              <a:rPr lang="en-US" dirty="0">
                <a:cs typeface="Calibri"/>
              </a:rPr>
              <a:t>In cloud architecture, datacenter consists of all the physical machines and networking components. You can host your applications or store your data on these machines easily and can later on access your application or data from anywhere over the internet with the help of virtualization.</a:t>
            </a:r>
            <a:endParaRPr lang="en-US" dirty="0"/>
          </a:p>
        </p:txBody>
      </p:sp>
      <p:sp>
        <p:nvSpPr>
          <p:cNvPr id="4" name="Slide Number Placeholder 3"/>
          <p:cNvSpPr>
            <a:spLocks noGrp="1"/>
          </p:cNvSpPr>
          <p:nvPr>
            <p:ph type="sldNum" sz="quarter" idx="5"/>
          </p:nvPr>
        </p:nvSpPr>
        <p:spPr/>
        <p:txBody>
          <a:bodyPr/>
          <a:lstStyle/>
          <a:p>
            <a:fld id="{6BCFD815-5454-45B9-93C9-36076FE77B9B}" type="slidenum">
              <a:rPr lang="en-IN" smtClean="0"/>
              <a:t>10</a:t>
            </a:fld>
            <a:endParaRPr lang="en-IN"/>
          </a:p>
        </p:txBody>
      </p:sp>
    </p:spTree>
    <p:extLst>
      <p:ext uri="{BB962C8B-B14F-4D97-AF65-F5344CB8AC3E}">
        <p14:creationId xmlns:p14="http://schemas.microsoft.com/office/powerpoint/2010/main" val="1624191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dirty="0"/>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10/30/2024</a:t>
            </a:fld>
            <a:endParaRPr lang="en-US" dirty="0"/>
          </a:p>
        </p:txBody>
      </p:sp>
      <p:sp>
        <p:nvSpPr>
          <p:cNvPr id="9" name="Footer Placeholder 8">
            <a:extLst>
              <a:ext uri="{FF2B5EF4-FFF2-40B4-BE49-F238E27FC236}">
                <a16:creationId xmlns=""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dirty="0"/>
          </a:p>
        </p:txBody>
      </p:sp>
      <p:sp>
        <p:nvSpPr>
          <p:cNvPr id="10" name="Slide Number Placeholder 9">
            <a:extLst>
              <a:ext uri="{FF2B5EF4-FFF2-40B4-BE49-F238E27FC236}">
                <a16:creationId xmlns=""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10/30/2024</a:t>
            </a:fld>
            <a:endParaRPr lang="en-US" dirty="0"/>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10/30/2024</a:t>
            </a:fld>
            <a:endParaRPr lang="en-US" dirty="0"/>
          </a:p>
        </p:txBody>
      </p:sp>
      <p:sp>
        <p:nvSpPr>
          <p:cNvPr id="12" name="Footer Placeholder 11">
            <a:extLst>
              <a:ext uri="{FF2B5EF4-FFF2-40B4-BE49-F238E27FC236}">
                <a16:creationId xmlns=""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dirty="0"/>
          </a:p>
        </p:txBody>
      </p:sp>
      <p:sp>
        <p:nvSpPr>
          <p:cNvPr id="13" name="Slide Number Placeholder 12">
            <a:extLst>
              <a:ext uri="{FF2B5EF4-FFF2-40B4-BE49-F238E27FC236}">
                <a16:creationId xmlns=""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280416" y="268224"/>
            <a:ext cx="5522976" cy="1072896"/>
          </a:xfrm>
        </p:spPr>
        <p:txBody>
          <a:bodyPr/>
          <a:lstStyle/>
          <a:p>
            <a:r>
              <a:rPr lang="en-US"/>
              <a:t>Click to edit Master title style</a:t>
            </a:r>
          </a:p>
        </p:txBody>
      </p:sp>
      <p:sp>
        <p:nvSpPr>
          <p:cNvPr id="3" name="Footer Placeholder"/>
          <p:cNvSpPr>
            <a:spLocks noGrp="1"/>
          </p:cNvSpPr>
          <p:nvPr>
            <p:ph type="ftr" sz="quarter" idx="10"/>
          </p:nvPr>
        </p:nvSpPr>
        <p:spPr/>
        <p:txBody>
          <a:bodyPr/>
          <a:lstStyle/>
          <a:p>
            <a:r>
              <a:rPr lang="en-US"/>
              <a:t>Group Name / DOC ID / Month XX, 2021 / © 2021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a:p>
        </p:txBody>
      </p:sp>
    </p:spTree>
    <p:extLst>
      <p:ext uri="{BB962C8B-B14F-4D97-AF65-F5344CB8AC3E}">
        <p14:creationId xmlns:p14="http://schemas.microsoft.com/office/powerpoint/2010/main" val="12590945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Footer Placeholder 3">
            <a:extLst>
              <a:ext uri="{FF2B5EF4-FFF2-40B4-BE49-F238E27FC236}">
                <a16:creationId xmlns:a16="http://schemas.microsoft.com/office/drawing/2014/main" xmlns="" id="{DE1AFE57-F776-4222-8563-232B0576A749}"/>
              </a:ext>
            </a:extLst>
          </p:cNvPr>
          <p:cNvSpPr txBox="1">
            <a:spLocks/>
          </p:cNvSpPr>
          <p:nvPr userDrawn="1"/>
        </p:nvSpPr>
        <p:spPr>
          <a:xfrm>
            <a:off x="4040066" y="6427177"/>
            <a:ext cx="3705957" cy="36048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solidFill>
            </a:endParaRPr>
          </a:p>
        </p:txBody>
      </p:sp>
      <p:sp>
        <p:nvSpPr>
          <p:cNvPr id="9" name="Date Placeholder 8">
            <a:extLst>
              <a:ext uri="{FF2B5EF4-FFF2-40B4-BE49-F238E27FC236}">
                <a16:creationId xmlns:a16="http://schemas.microsoft.com/office/drawing/2014/main" xmlns="" id="{4A5AFFC0-F32B-4567-AF30-5C57192746F3}"/>
              </a:ext>
            </a:extLst>
          </p:cNvPr>
          <p:cNvSpPr>
            <a:spLocks noGrp="1"/>
          </p:cNvSpPr>
          <p:nvPr>
            <p:ph type="dt" sz="half" idx="10"/>
          </p:nvPr>
        </p:nvSpPr>
        <p:spPr/>
        <p:txBody>
          <a:bodyPr/>
          <a:lstStyle/>
          <a:p>
            <a:endParaRPr lang="en-IN"/>
          </a:p>
        </p:txBody>
      </p:sp>
      <p:sp>
        <p:nvSpPr>
          <p:cNvPr id="10" name="Footer Placeholder 9">
            <a:extLst>
              <a:ext uri="{FF2B5EF4-FFF2-40B4-BE49-F238E27FC236}">
                <a16:creationId xmlns:a16="http://schemas.microsoft.com/office/drawing/2014/main" xmlns="" id="{288D7A06-EF4F-4E21-949E-C633A41BD612}"/>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t>© Edunet Foundation. All rights reserved.</a:t>
            </a:r>
            <a:endParaRPr lang="en-IN"/>
          </a:p>
        </p:txBody>
      </p:sp>
      <p:sp>
        <p:nvSpPr>
          <p:cNvPr id="12" name="Slide Number Placeholder 11">
            <a:extLst>
              <a:ext uri="{FF2B5EF4-FFF2-40B4-BE49-F238E27FC236}">
                <a16:creationId xmlns:a16="http://schemas.microsoft.com/office/drawing/2014/main" xmlns="" id="{EE9E7E2E-E7E1-4D67-841E-54A282045044}"/>
              </a:ext>
            </a:extLst>
          </p:cNvPr>
          <p:cNvSpPr>
            <a:spLocks noGrp="1"/>
          </p:cNvSpPr>
          <p:nvPr>
            <p:ph type="sldNum" sz="quarter" idx="12"/>
          </p:nvPr>
        </p:nvSpPr>
        <p:spPr/>
        <p:txBody>
          <a:bodyPr/>
          <a:lstStyle/>
          <a:p>
            <a:fld id="{FE1C1AD1-A75D-4913-AA78-317FFA053C2A}" type="slidenum">
              <a:rPr lang="en-IN" smtClean="0"/>
              <a:t>‹#›</a:t>
            </a:fld>
            <a:endParaRPr lang="en-IN"/>
          </a:p>
        </p:txBody>
      </p:sp>
    </p:spTree>
    <p:extLst>
      <p:ext uri="{BB962C8B-B14F-4D97-AF65-F5344CB8AC3E}">
        <p14:creationId xmlns:p14="http://schemas.microsoft.com/office/powerpoint/2010/main" val="41543998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Footer Placeholder 3">
            <a:extLst>
              <a:ext uri="{FF2B5EF4-FFF2-40B4-BE49-F238E27FC236}">
                <a16:creationId xmlns:a16="http://schemas.microsoft.com/office/drawing/2014/main" xmlns="" id="{DE1AFE57-F776-4222-8563-232B0576A749}"/>
              </a:ext>
            </a:extLst>
          </p:cNvPr>
          <p:cNvSpPr txBox="1">
            <a:spLocks/>
          </p:cNvSpPr>
          <p:nvPr userDrawn="1"/>
        </p:nvSpPr>
        <p:spPr>
          <a:xfrm>
            <a:off x="4040066" y="6427177"/>
            <a:ext cx="3705957" cy="36048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solidFill>
            </a:endParaRPr>
          </a:p>
        </p:txBody>
      </p:sp>
      <p:sp>
        <p:nvSpPr>
          <p:cNvPr id="9" name="Date Placeholder 8">
            <a:extLst>
              <a:ext uri="{FF2B5EF4-FFF2-40B4-BE49-F238E27FC236}">
                <a16:creationId xmlns:a16="http://schemas.microsoft.com/office/drawing/2014/main" xmlns="" id="{4A5AFFC0-F32B-4567-AF30-5C57192746F3}"/>
              </a:ext>
            </a:extLst>
          </p:cNvPr>
          <p:cNvSpPr>
            <a:spLocks noGrp="1"/>
          </p:cNvSpPr>
          <p:nvPr>
            <p:ph type="dt" sz="half" idx="10"/>
          </p:nvPr>
        </p:nvSpPr>
        <p:spPr/>
        <p:txBody>
          <a:bodyPr/>
          <a:lstStyle/>
          <a:p>
            <a:endParaRPr lang="en-IN"/>
          </a:p>
        </p:txBody>
      </p:sp>
      <p:sp>
        <p:nvSpPr>
          <p:cNvPr id="10" name="Footer Placeholder 9">
            <a:extLst>
              <a:ext uri="{FF2B5EF4-FFF2-40B4-BE49-F238E27FC236}">
                <a16:creationId xmlns:a16="http://schemas.microsoft.com/office/drawing/2014/main" xmlns="" id="{288D7A06-EF4F-4E21-949E-C633A41BD612}"/>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t>© Edunet Foundation. All rights reserved.</a:t>
            </a:r>
            <a:endParaRPr lang="en-IN"/>
          </a:p>
        </p:txBody>
      </p:sp>
      <p:sp>
        <p:nvSpPr>
          <p:cNvPr id="12" name="Slide Number Placeholder 11">
            <a:extLst>
              <a:ext uri="{FF2B5EF4-FFF2-40B4-BE49-F238E27FC236}">
                <a16:creationId xmlns:a16="http://schemas.microsoft.com/office/drawing/2014/main" xmlns="" id="{EE9E7E2E-E7E1-4D67-841E-54A282045044}"/>
              </a:ext>
            </a:extLst>
          </p:cNvPr>
          <p:cNvSpPr>
            <a:spLocks noGrp="1"/>
          </p:cNvSpPr>
          <p:nvPr>
            <p:ph type="sldNum" sz="quarter" idx="12"/>
          </p:nvPr>
        </p:nvSpPr>
        <p:spPr/>
        <p:txBody>
          <a:bodyPr/>
          <a:lstStyle/>
          <a:p>
            <a:fld id="{FE1C1AD1-A75D-4913-AA78-317FFA053C2A}" type="slidenum">
              <a:rPr lang="en-IN" smtClean="0"/>
              <a:t>‹#›</a:t>
            </a:fld>
            <a:endParaRPr lang="en-IN"/>
          </a:p>
        </p:txBody>
      </p:sp>
    </p:spTree>
    <p:extLst>
      <p:ext uri="{BB962C8B-B14F-4D97-AF65-F5344CB8AC3E}">
        <p14:creationId xmlns:p14="http://schemas.microsoft.com/office/powerpoint/2010/main" val="41543998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Footer Placeholder 3">
            <a:extLst>
              <a:ext uri="{FF2B5EF4-FFF2-40B4-BE49-F238E27FC236}">
                <a16:creationId xmlns:a16="http://schemas.microsoft.com/office/drawing/2014/main" xmlns="" id="{DE1AFE57-F776-4222-8563-232B0576A749}"/>
              </a:ext>
            </a:extLst>
          </p:cNvPr>
          <p:cNvSpPr txBox="1">
            <a:spLocks/>
          </p:cNvSpPr>
          <p:nvPr userDrawn="1"/>
        </p:nvSpPr>
        <p:spPr>
          <a:xfrm>
            <a:off x="4040066" y="6427177"/>
            <a:ext cx="3705957" cy="36048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solidFill>
            </a:endParaRPr>
          </a:p>
        </p:txBody>
      </p:sp>
      <p:sp>
        <p:nvSpPr>
          <p:cNvPr id="9" name="Date Placeholder 8">
            <a:extLst>
              <a:ext uri="{FF2B5EF4-FFF2-40B4-BE49-F238E27FC236}">
                <a16:creationId xmlns:a16="http://schemas.microsoft.com/office/drawing/2014/main" xmlns="" id="{4A5AFFC0-F32B-4567-AF30-5C57192746F3}"/>
              </a:ext>
            </a:extLst>
          </p:cNvPr>
          <p:cNvSpPr>
            <a:spLocks noGrp="1"/>
          </p:cNvSpPr>
          <p:nvPr>
            <p:ph type="dt" sz="half" idx="10"/>
          </p:nvPr>
        </p:nvSpPr>
        <p:spPr/>
        <p:txBody>
          <a:bodyPr/>
          <a:lstStyle/>
          <a:p>
            <a:endParaRPr lang="en-IN"/>
          </a:p>
        </p:txBody>
      </p:sp>
      <p:sp>
        <p:nvSpPr>
          <p:cNvPr id="10" name="Footer Placeholder 9">
            <a:extLst>
              <a:ext uri="{FF2B5EF4-FFF2-40B4-BE49-F238E27FC236}">
                <a16:creationId xmlns:a16="http://schemas.microsoft.com/office/drawing/2014/main" xmlns="" id="{288D7A06-EF4F-4E21-949E-C633A41BD612}"/>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t>© Edunet Foundation. All rights reserved.</a:t>
            </a:r>
            <a:endParaRPr lang="en-IN"/>
          </a:p>
        </p:txBody>
      </p:sp>
      <p:sp>
        <p:nvSpPr>
          <p:cNvPr id="12" name="Slide Number Placeholder 11">
            <a:extLst>
              <a:ext uri="{FF2B5EF4-FFF2-40B4-BE49-F238E27FC236}">
                <a16:creationId xmlns:a16="http://schemas.microsoft.com/office/drawing/2014/main" xmlns="" id="{EE9E7E2E-E7E1-4D67-841E-54A282045044}"/>
              </a:ext>
            </a:extLst>
          </p:cNvPr>
          <p:cNvSpPr>
            <a:spLocks noGrp="1"/>
          </p:cNvSpPr>
          <p:nvPr>
            <p:ph type="sldNum" sz="quarter" idx="12"/>
          </p:nvPr>
        </p:nvSpPr>
        <p:spPr/>
        <p:txBody>
          <a:bodyPr/>
          <a:lstStyle/>
          <a:p>
            <a:fld id="{FE1C1AD1-A75D-4913-AA78-317FFA053C2A}" type="slidenum">
              <a:rPr lang="en-IN" smtClean="0"/>
              <a:t>‹#›</a:t>
            </a:fld>
            <a:endParaRPr lang="en-IN"/>
          </a:p>
        </p:txBody>
      </p:sp>
    </p:spTree>
    <p:extLst>
      <p:ext uri="{BB962C8B-B14F-4D97-AF65-F5344CB8AC3E}">
        <p14:creationId xmlns:p14="http://schemas.microsoft.com/office/powerpoint/2010/main" val="41543998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Footer Placeholder 3">
            <a:extLst>
              <a:ext uri="{FF2B5EF4-FFF2-40B4-BE49-F238E27FC236}">
                <a16:creationId xmlns:a16="http://schemas.microsoft.com/office/drawing/2014/main" xmlns="" id="{DE1AFE57-F776-4222-8563-232B0576A749}"/>
              </a:ext>
            </a:extLst>
          </p:cNvPr>
          <p:cNvSpPr txBox="1">
            <a:spLocks/>
          </p:cNvSpPr>
          <p:nvPr userDrawn="1"/>
        </p:nvSpPr>
        <p:spPr>
          <a:xfrm>
            <a:off x="4040066" y="6427177"/>
            <a:ext cx="3705957" cy="36048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solidFill>
            </a:endParaRPr>
          </a:p>
        </p:txBody>
      </p:sp>
      <p:sp>
        <p:nvSpPr>
          <p:cNvPr id="9" name="Date Placeholder 8">
            <a:extLst>
              <a:ext uri="{FF2B5EF4-FFF2-40B4-BE49-F238E27FC236}">
                <a16:creationId xmlns:a16="http://schemas.microsoft.com/office/drawing/2014/main" xmlns="" id="{4A5AFFC0-F32B-4567-AF30-5C57192746F3}"/>
              </a:ext>
            </a:extLst>
          </p:cNvPr>
          <p:cNvSpPr>
            <a:spLocks noGrp="1"/>
          </p:cNvSpPr>
          <p:nvPr>
            <p:ph type="dt" sz="half" idx="10"/>
          </p:nvPr>
        </p:nvSpPr>
        <p:spPr/>
        <p:txBody>
          <a:bodyPr/>
          <a:lstStyle/>
          <a:p>
            <a:endParaRPr lang="en-IN"/>
          </a:p>
        </p:txBody>
      </p:sp>
      <p:sp>
        <p:nvSpPr>
          <p:cNvPr id="10" name="Footer Placeholder 9">
            <a:extLst>
              <a:ext uri="{FF2B5EF4-FFF2-40B4-BE49-F238E27FC236}">
                <a16:creationId xmlns:a16="http://schemas.microsoft.com/office/drawing/2014/main" xmlns="" id="{288D7A06-EF4F-4E21-949E-C633A41BD612}"/>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t>© Edunet Foundation. All rights reserved.</a:t>
            </a:r>
            <a:endParaRPr lang="en-IN"/>
          </a:p>
        </p:txBody>
      </p:sp>
      <p:sp>
        <p:nvSpPr>
          <p:cNvPr id="12" name="Slide Number Placeholder 11">
            <a:extLst>
              <a:ext uri="{FF2B5EF4-FFF2-40B4-BE49-F238E27FC236}">
                <a16:creationId xmlns:a16="http://schemas.microsoft.com/office/drawing/2014/main" xmlns="" id="{EE9E7E2E-E7E1-4D67-841E-54A282045044}"/>
              </a:ext>
            </a:extLst>
          </p:cNvPr>
          <p:cNvSpPr>
            <a:spLocks noGrp="1"/>
          </p:cNvSpPr>
          <p:nvPr>
            <p:ph type="sldNum" sz="quarter" idx="12"/>
          </p:nvPr>
        </p:nvSpPr>
        <p:spPr/>
        <p:txBody>
          <a:bodyPr/>
          <a:lstStyle/>
          <a:p>
            <a:fld id="{FE1C1AD1-A75D-4913-AA78-317FFA053C2A}" type="slidenum">
              <a:rPr lang="en-IN" smtClean="0"/>
              <a:t>‹#›</a:t>
            </a:fld>
            <a:endParaRPr lang="en-IN"/>
          </a:p>
        </p:txBody>
      </p:sp>
    </p:spTree>
    <p:extLst>
      <p:ext uri="{BB962C8B-B14F-4D97-AF65-F5344CB8AC3E}">
        <p14:creationId xmlns:p14="http://schemas.microsoft.com/office/powerpoint/2010/main" val="41543998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Footer Placeholder 3">
            <a:extLst>
              <a:ext uri="{FF2B5EF4-FFF2-40B4-BE49-F238E27FC236}">
                <a16:creationId xmlns:a16="http://schemas.microsoft.com/office/drawing/2014/main" xmlns="" id="{DE1AFE57-F776-4222-8563-232B0576A749}"/>
              </a:ext>
            </a:extLst>
          </p:cNvPr>
          <p:cNvSpPr txBox="1">
            <a:spLocks/>
          </p:cNvSpPr>
          <p:nvPr userDrawn="1"/>
        </p:nvSpPr>
        <p:spPr>
          <a:xfrm>
            <a:off x="4040066" y="6427177"/>
            <a:ext cx="3705957" cy="36048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solidFill>
            </a:endParaRPr>
          </a:p>
        </p:txBody>
      </p:sp>
      <p:sp>
        <p:nvSpPr>
          <p:cNvPr id="9" name="Date Placeholder 8">
            <a:extLst>
              <a:ext uri="{FF2B5EF4-FFF2-40B4-BE49-F238E27FC236}">
                <a16:creationId xmlns:a16="http://schemas.microsoft.com/office/drawing/2014/main" xmlns="" id="{4A5AFFC0-F32B-4567-AF30-5C57192746F3}"/>
              </a:ext>
            </a:extLst>
          </p:cNvPr>
          <p:cNvSpPr>
            <a:spLocks noGrp="1"/>
          </p:cNvSpPr>
          <p:nvPr>
            <p:ph type="dt" sz="half" idx="10"/>
          </p:nvPr>
        </p:nvSpPr>
        <p:spPr/>
        <p:txBody>
          <a:bodyPr/>
          <a:lstStyle/>
          <a:p>
            <a:endParaRPr lang="en-IN"/>
          </a:p>
        </p:txBody>
      </p:sp>
      <p:sp>
        <p:nvSpPr>
          <p:cNvPr id="10" name="Footer Placeholder 9">
            <a:extLst>
              <a:ext uri="{FF2B5EF4-FFF2-40B4-BE49-F238E27FC236}">
                <a16:creationId xmlns:a16="http://schemas.microsoft.com/office/drawing/2014/main" xmlns="" id="{288D7A06-EF4F-4E21-949E-C633A41BD612}"/>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t>© Edunet Foundation. All rights reserved.</a:t>
            </a:r>
            <a:endParaRPr lang="en-IN"/>
          </a:p>
        </p:txBody>
      </p:sp>
      <p:sp>
        <p:nvSpPr>
          <p:cNvPr id="12" name="Slide Number Placeholder 11">
            <a:extLst>
              <a:ext uri="{FF2B5EF4-FFF2-40B4-BE49-F238E27FC236}">
                <a16:creationId xmlns:a16="http://schemas.microsoft.com/office/drawing/2014/main" xmlns="" id="{EE9E7E2E-E7E1-4D67-841E-54A282045044}"/>
              </a:ext>
            </a:extLst>
          </p:cNvPr>
          <p:cNvSpPr>
            <a:spLocks noGrp="1"/>
          </p:cNvSpPr>
          <p:nvPr>
            <p:ph type="sldNum" sz="quarter" idx="12"/>
          </p:nvPr>
        </p:nvSpPr>
        <p:spPr/>
        <p:txBody>
          <a:bodyPr/>
          <a:lstStyle/>
          <a:p>
            <a:fld id="{FE1C1AD1-A75D-4913-AA78-317FFA053C2A}" type="slidenum">
              <a:rPr lang="en-IN" smtClean="0"/>
              <a:t>‹#›</a:t>
            </a:fld>
            <a:endParaRPr lang="en-IN"/>
          </a:p>
        </p:txBody>
      </p:sp>
    </p:spTree>
    <p:extLst>
      <p:ext uri="{BB962C8B-B14F-4D97-AF65-F5344CB8AC3E}">
        <p14:creationId xmlns:p14="http://schemas.microsoft.com/office/powerpoint/2010/main" val="41543998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Footer Placeholder 3">
            <a:extLst>
              <a:ext uri="{FF2B5EF4-FFF2-40B4-BE49-F238E27FC236}">
                <a16:creationId xmlns:a16="http://schemas.microsoft.com/office/drawing/2014/main" xmlns="" id="{DE1AFE57-F776-4222-8563-232B0576A749}"/>
              </a:ext>
            </a:extLst>
          </p:cNvPr>
          <p:cNvSpPr txBox="1">
            <a:spLocks/>
          </p:cNvSpPr>
          <p:nvPr userDrawn="1"/>
        </p:nvSpPr>
        <p:spPr>
          <a:xfrm>
            <a:off x="4040066" y="6427177"/>
            <a:ext cx="3705957" cy="36048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solidFill>
            </a:endParaRPr>
          </a:p>
        </p:txBody>
      </p:sp>
      <p:sp>
        <p:nvSpPr>
          <p:cNvPr id="9" name="Date Placeholder 8">
            <a:extLst>
              <a:ext uri="{FF2B5EF4-FFF2-40B4-BE49-F238E27FC236}">
                <a16:creationId xmlns:a16="http://schemas.microsoft.com/office/drawing/2014/main" xmlns="" id="{4A5AFFC0-F32B-4567-AF30-5C57192746F3}"/>
              </a:ext>
            </a:extLst>
          </p:cNvPr>
          <p:cNvSpPr>
            <a:spLocks noGrp="1"/>
          </p:cNvSpPr>
          <p:nvPr>
            <p:ph type="dt" sz="half" idx="10"/>
          </p:nvPr>
        </p:nvSpPr>
        <p:spPr/>
        <p:txBody>
          <a:bodyPr/>
          <a:lstStyle/>
          <a:p>
            <a:endParaRPr lang="en-IN"/>
          </a:p>
        </p:txBody>
      </p:sp>
      <p:sp>
        <p:nvSpPr>
          <p:cNvPr id="10" name="Footer Placeholder 9">
            <a:extLst>
              <a:ext uri="{FF2B5EF4-FFF2-40B4-BE49-F238E27FC236}">
                <a16:creationId xmlns:a16="http://schemas.microsoft.com/office/drawing/2014/main" xmlns="" id="{288D7A06-EF4F-4E21-949E-C633A41BD612}"/>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t>© Edunet Foundation. All rights reserved.</a:t>
            </a:r>
            <a:endParaRPr lang="en-IN"/>
          </a:p>
        </p:txBody>
      </p:sp>
      <p:sp>
        <p:nvSpPr>
          <p:cNvPr id="12" name="Slide Number Placeholder 11">
            <a:extLst>
              <a:ext uri="{FF2B5EF4-FFF2-40B4-BE49-F238E27FC236}">
                <a16:creationId xmlns:a16="http://schemas.microsoft.com/office/drawing/2014/main" xmlns="" id="{EE9E7E2E-E7E1-4D67-841E-54A282045044}"/>
              </a:ext>
            </a:extLst>
          </p:cNvPr>
          <p:cNvSpPr>
            <a:spLocks noGrp="1"/>
          </p:cNvSpPr>
          <p:nvPr>
            <p:ph type="sldNum" sz="quarter" idx="12"/>
          </p:nvPr>
        </p:nvSpPr>
        <p:spPr/>
        <p:txBody>
          <a:bodyPr/>
          <a:lstStyle/>
          <a:p>
            <a:fld id="{FE1C1AD1-A75D-4913-AA78-317FFA053C2A}" type="slidenum">
              <a:rPr lang="en-IN" smtClean="0"/>
              <a:t>‹#›</a:t>
            </a:fld>
            <a:endParaRPr lang="en-IN"/>
          </a:p>
        </p:txBody>
      </p:sp>
    </p:spTree>
    <p:extLst>
      <p:ext uri="{BB962C8B-B14F-4D97-AF65-F5344CB8AC3E}">
        <p14:creationId xmlns:p14="http://schemas.microsoft.com/office/powerpoint/2010/main" val="41543998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Footer Placeholder 3">
            <a:extLst>
              <a:ext uri="{FF2B5EF4-FFF2-40B4-BE49-F238E27FC236}">
                <a16:creationId xmlns:a16="http://schemas.microsoft.com/office/drawing/2014/main" xmlns="" id="{DE1AFE57-F776-4222-8563-232B0576A749}"/>
              </a:ext>
            </a:extLst>
          </p:cNvPr>
          <p:cNvSpPr txBox="1">
            <a:spLocks/>
          </p:cNvSpPr>
          <p:nvPr userDrawn="1"/>
        </p:nvSpPr>
        <p:spPr>
          <a:xfrm>
            <a:off x="4040066" y="6427177"/>
            <a:ext cx="3705957" cy="36048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solidFill>
            </a:endParaRPr>
          </a:p>
        </p:txBody>
      </p:sp>
      <p:sp>
        <p:nvSpPr>
          <p:cNvPr id="9" name="Date Placeholder 8">
            <a:extLst>
              <a:ext uri="{FF2B5EF4-FFF2-40B4-BE49-F238E27FC236}">
                <a16:creationId xmlns:a16="http://schemas.microsoft.com/office/drawing/2014/main" xmlns="" id="{4A5AFFC0-F32B-4567-AF30-5C57192746F3}"/>
              </a:ext>
            </a:extLst>
          </p:cNvPr>
          <p:cNvSpPr>
            <a:spLocks noGrp="1"/>
          </p:cNvSpPr>
          <p:nvPr>
            <p:ph type="dt" sz="half" idx="10"/>
          </p:nvPr>
        </p:nvSpPr>
        <p:spPr/>
        <p:txBody>
          <a:bodyPr/>
          <a:lstStyle/>
          <a:p>
            <a:endParaRPr lang="en-IN"/>
          </a:p>
        </p:txBody>
      </p:sp>
      <p:sp>
        <p:nvSpPr>
          <p:cNvPr id="10" name="Footer Placeholder 9">
            <a:extLst>
              <a:ext uri="{FF2B5EF4-FFF2-40B4-BE49-F238E27FC236}">
                <a16:creationId xmlns:a16="http://schemas.microsoft.com/office/drawing/2014/main" xmlns="" id="{288D7A06-EF4F-4E21-949E-C633A41BD612}"/>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t>© Edunet Foundation. All rights reserved.</a:t>
            </a:r>
            <a:endParaRPr lang="en-IN"/>
          </a:p>
        </p:txBody>
      </p:sp>
      <p:sp>
        <p:nvSpPr>
          <p:cNvPr id="12" name="Slide Number Placeholder 11">
            <a:extLst>
              <a:ext uri="{FF2B5EF4-FFF2-40B4-BE49-F238E27FC236}">
                <a16:creationId xmlns:a16="http://schemas.microsoft.com/office/drawing/2014/main" xmlns="" id="{EE9E7E2E-E7E1-4D67-841E-54A282045044}"/>
              </a:ext>
            </a:extLst>
          </p:cNvPr>
          <p:cNvSpPr>
            <a:spLocks noGrp="1"/>
          </p:cNvSpPr>
          <p:nvPr>
            <p:ph type="sldNum" sz="quarter" idx="12"/>
          </p:nvPr>
        </p:nvSpPr>
        <p:spPr/>
        <p:txBody>
          <a:bodyPr/>
          <a:lstStyle/>
          <a:p>
            <a:fld id="{FE1C1AD1-A75D-4913-AA78-317FFA053C2A}" type="slidenum">
              <a:rPr lang="en-IN" smtClean="0"/>
              <a:t>‹#›</a:t>
            </a:fld>
            <a:endParaRPr lang="en-IN"/>
          </a:p>
        </p:txBody>
      </p:sp>
    </p:spTree>
    <p:extLst>
      <p:ext uri="{BB962C8B-B14F-4D97-AF65-F5344CB8AC3E}">
        <p14:creationId xmlns:p14="http://schemas.microsoft.com/office/powerpoint/2010/main" val="4154399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10/30/2024</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Footer Placeholder 3">
            <a:extLst>
              <a:ext uri="{FF2B5EF4-FFF2-40B4-BE49-F238E27FC236}">
                <a16:creationId xmlns:a16="http://schemas.microsoft.com/office/drawing/2014/main" xmlns="" id="{DE1AFE57-F776-4222-8563-232B0576A749}"/>
              </a:ext>
            </a:extLst>
          </p:cNvPr>
          <p:cNvSpPr txBox="1">
            <a:spLocks/>
          </p:cNvSpPr>
          <p:nvPr userDrawn="1"/>
        </p:nvSpPr>
        <p:spPr>
          <a:xfrm>
            <a:off x="4040066" y="6427177"/>
            <a:ext cx="3705957" cy="36048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solidFill>
            </a:endParaRPr>
          </a:p>
        </p:txBody>
      </p:sp>
      <p:sp>
        <p:nvSpPr>
          <p:cNvPr id="9" name="Date Placeholder 8">
            <a:extLst>
              <a:ext uri="{FF2B5EF4-FFF2-40B4-BE49-F238E27FC236}">
                <a16:creationId xmlns:a16="http://schemas.microsoft.com/office/drawing/2014/main" xmlns="" id="{4A5AFFC0-F32B-4567-AF30-5C57192746F3}"/>
              </a:ext>
            </a:extLst>
          </p:cNvPr>
          <p:cNvSpPr>
            <a:spLocks noGrp="1"/>
          </p:cNvSpPr>
          <p:nvPr>
            <p:ph type="dt" sz="half" idx="10"/>
          </p:nvPr>
        </p:nvSpPr>
        <p:spPr/>
        <p:txBody>
          <a:bodyPr/>
          <a:lstStyle/>
          <a:p>
            <a:endParaRPr lang="en-IN"/>
          </a:p>
        </p:txBody>
      </p:sp>
      <p:sp>
        <p:nvSpPr>
          <p:cNvPr id="10" name="Footer Placeholder 9">
            <a:extLst>
              <a:ext uri="{FF2B5EF4-FFF2-40B4-BE49-F238E27FC236}">
                <a16:creationId xmlns:a16="http://schemas.microsoft.com/office/drawing/2014/main" xmlns="" id="{288D7A06-EF4F-4E21-949E-C633A41BD612}"/>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t>© Edunet Foundation. All rights reserved.</a:t>
            </a:r>
            <a:endParaRPr lang="en-IN"/>
          </a:p>
        </p:txBody>
      </p:sp>
      <p:sp>
        <p:nvSpPr>
          <p:cNvPr id="12" name="Slide Number Placeholder 11">
            <a:extLst>
              <a:ext uri="{FF2B5EF4-FFF2-40B4-BE49-F238E27FC236}">
                <a16:creationId xmlns:a16="http://schemas.microsoft.com/office/drawing/2014/main" xmlns="" id="{EE9E7E2E-E7E1-4D67-841E-54A282045044}"/>
              </a:ext>
            </a:extLst>
          </p:cNvPr>
          <p:cNvSpPr>
            <a:spLocks noGrp="1"/>
          </p:cNvSpPr>
          <p:nvPr>
            <p:ph type="sldNum" sz="quarter" idx="12"/>
          </p:nvPr>
        </p:nvSpPr>
        <p:spPr/>
        <p:txBody>
          <a:bodyPr/>
          <a:lstStyle/>
          <a:p>
            <a:fld id="{FE1C1AD1-A75D-4913-AA78-317FFA053C2A}" type="slidenum">
              <a:rPr lang="en-IN" smtClean="0"/>
              <a:t>‹#›</a:t>
            </a:fld>
            <a:endParaRPr lang="en-IN"/>
          </a:p>
        </p:txBody>
      </p:sp>
    </p:spTree>
    <p:extLst>
      <p:ext uri="{BB962C8B-B14F-4D97-AF65-F5344CB8AC3E}">
        <p14:creationId xmlns:p14="http://schemas.microsoft.com/office/powerpoint/2010/main" val="41543998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Footer Placeholder 3">
            <a:extLst>
              <a:ext uri="{FF2B5EF4-FFF2-40B4-BE49-F238E27FC236}">
                <a16:creationId xmlns:a16="http://schemas.microsoft.com/office/drawing/2014/main" xmlns="" id="{DE1AFE57-F776-4222-8563-232B0576A749}"/>
              </a:ext>
            </a:extLst>
          </p:cNvPr>
          <p:cNvSpPr txBox="1">
            <a:spLocks/>
          </p:cNvSpPr>
          <p:nvPr userDrawn="1"/>
        </p:nvSpPr>
        <p:spPr>
          <a:xfrm>
            <a:off x="4040066" y="6427177"/>
            <a:ext cx="3705957" cy="36048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tx1"/>
              </a:solidFill>
            </a:endParaRPr>
          </a:p>
        </p:txBody>
      </p:sp>
      <p:sp>
        <p:nvSpPr>
          <p:cNvPr id="9" name="Date Placeholder 8">
            <a:extLst>
              <a:ext uri="{FF2B5EF4-FFF2-40B4-BE49-F238E27FC236}">
                <a16:creationId xmlns:a16="http://schemas.microsoft.com/office/drawing/2014/main" xmlns="" id="{4A5AFFC0-F32B-4567-AF30-5C57192746F3}"/>
              </a:ext>
            </a:extLst>
          </p:cNvPr>
          <p:cNvSpPr>
            <a:spLocks noGrp="1"/>
          </p:cNvSpPr>
          <p:nvPr>
            <p:ph type="dt" sz="half" idx="10"/>
          </p:nvPr>
        </p:nvSpPr>
        <p:spPr/>
        <p:txBody>
          <a:bodyPr/>
          <a:lstStyle/>
          <a:p>
            <a:endParaRPr lang="en-IN"/>
          </a:p>
        </p:txBody>
      </p:sp>
      <p:sp>
        <p:nvSpPr>
          <p:cNvPr id="10" name="Footer Placeholder 9">
            <a:extLst>
              <a:ext uri="{FF2B5EF4-FFF2-40B4-BE49-F238E27FC236}">
                <a16:creationId xmlns:a16="http://schemas.microsoft.com/office/drawing/2014/main" xmlns="" id="{288D7A06-EF4F-4E21-949E-C633A41BD612}"/>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r>
              <a:rPr lang="en-US"/>
              <a:t>© Edunet Foundation. All rights reserved.</a:t>
            </a:r>
            <a:endParaRPr lang="en-IN"/>
          </a:p>
        </p:txBody>
      </p:sp>
      <p:sp>
        <p:nvSpPr>
          <p:cNvPr id="12" name="Slide Number Placeholder 11">
            <a:extLst>
              <a:ext uri="{FF2B5EF4-FFF2-40B4-BE49-F238E27FC236}">
                <a16:creationId xmlns:a16="http://schemas.microsoft.com/office/drawing/2014/main" xmlns="" id="{EE9E7E2E-E7E1-4D67-841E-54A282045044}"/>
              </a:ext>
            </a:extLst>
          </p:cNvPr>
          <p:cNvSpPr>
            <a:spLocks noGrp="1"/>
          </p:cNvSpPr>
          <p:nvPr>
            <p:ph type="sldNum" sz="quarter" idx="12"/>
          </p:nvPr>
        </p:nvSpPr>
        <p:spPr/>
        <p:txBody>
          <a:bodyPr/>
          <a:lstStyle/>
          <a:p>
            <a:fld id="{FE1C1AD1-A75D-4913-AA78-317FFA053C2A}" type="slidenum">
              <a:rPr lang="en-IN" smtClean="0"/>
              <a:t>‹#›</a:t>
            </a:fld>
            <a:endParaRPr lang="en-IN"/>
          </a:p>
        </p:txBody>
      </p:sp>
    </p:spTree>
    <p:extLst>
      <p:ext uri="{BB962C8B-B14F-4D97-AF65-F5344CB8AC3E}">
        <p14:creationId xmlns:p14="http://schemas.microsoft.com/office/powerpoint/2010/main" val="41543998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10/30/2024</a:t>
            </a:fld>
            <a:endParaRPr lang="en-US" dirty="0"/>
          </a:p>
        </p:txBody>
      </p:sp>
      <p:sp>
        <p:nvSpPr>
          <p:cNvPr id="9" name="Footer Placeholder 8">
            <a:extLst>
              <a:ext uri="{FF2B5EF4-FFF2-40B4-BE49-F238E27FC236}">
                <a16:creationId xmlns=""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dirty="0"/>
          </a:p>
        </p:txBody>
      </p:sp>
      <p:sp>
        <p:nvSpPr>
          <p:cNvPr id="10" name="Slide Number Placeholder 9">
            <a:extLst>
              <a:ext uri="{FF2B5EF4-FFF2-40B4-BE49-F238E27FC236}">
                <a16:creationId xmlns=""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dirty="0"/>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10/30/2024</a:t>
            </a:fld>
            <a:endParaRPr lang="en-US" dirty="0"/>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10/30/2024</a:t>
            </a:fld>
            <a:endParaRPr lang="en-US" dirty="0"/>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10/30/2024</a:t>
            </a:fld>
            <a:endParaRPr lang="en-US" dirty="0"/>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10/30/2024</a:t>
            </a:fld>
            <a:endParaRPr lang="en-US" dirty="0"/>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10/30/2024</a:t>
            </a:fld>
            <a:endParaRPr lang="en-US" dirty="0"/>
          </a:p>
        </p:txBody>
      </p:sp>
      <p:sp>
        <p:nvSpPr>
          <p:cNvPr id="10" name="Footer Placeholder 9">
            <a:extLst>
              <a:ext uri="{FF2B5EF4-FFF2-40B4-BE49-F238E27FC236}">
                <a16:creationId xmlns=""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dirty="0"/>
          </a:p>
        </p:txBody>
      </p:sp>
      <p:sp>
        <p:nvSpPr>
          <p:cNvPr id="11" name="Slide Number Placeholder 10">
            <a:extLst>
              <a:ext uri="{FF2B5EF4-FFF2-40B4-BE49-F238E27FC236}">
                <a16:creationId xmlns=""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10/30/2024</a:t>
            </a:fld>
            <a:endParaRPr lang="en-US" dirty="0"/>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10/30/2024</a:t>
            </a:fld>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 xmlns:a16="http://schemas.microsoft.com/office/drawing/2014/main" id="{14A64E4D-8DED-7830-2955-1BE78C5B0655}"/>
              </a:ext>
            </a:extLst>
          </p:cNvPr>
          <p:cNvPicPr>
            <a:picLocks noChangeAspect="1"/>
          </p:cNvPicPr>
          <p:nvPr userDrawn="1"/>
        </p:nvPicPr>
        <p:blipFill>
          <a:blip r:embed="rId2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 id="2147483763" r:id="rId12"/>
    <p:sldLayoutId id="2147483764" r:id="rId13"/>
    <p:sldLayoutId id="2147483765" r:id="rId14"/>
    <p:sldLayoutId id="2147483766" r:id="rId15"/>
    <p:sldLayoutId id="2147483767" r:id="rId16"/>
    <p:sldLayoutId id="2147483768" r:id="rId17"/>
    <p:sldLayoutId id="2147483769" r:id="rId18"/>
    <p:sldLayoutId id="2147483770" r:id="rId19"/>
    <p:sldLayoutId id="2147483771" r:id="rId20"/>
    <p:sldLayoutId id="2147483772" r:id="rId2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images.app.goo.gl/cAh3AV1dnYvebKAc6"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www.bing.com/images/search?view=detailV2&amp;ccid=4JXbTVzN&amp;id=DFE336E16AF5C68C5A81BBF21F8ECCABA67E2D59&amp;thid=OIP.4JXbTVzN-BDoL2glt1KK3QHaFk&amp;mediaurl=https://netpillar.com/netp/app/wp-content/uploads/2019/02/image001.png&amp;exph=586&amp;expw=780&amp;q=why+businesses+are+moving+to+cloud+computing&amp;simid=608012377030420903&amp;FORM=IRPRST&amp;ck=9680D11E523447DDDFE000EB26744358&amp;selectedIndex=3&amp;ajaxhist=0&amp;ajaxserp=0"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9.xml"/><Relationship Id="rId4" Type="http://schemas.openxmlformats.org/officeDocument/2006/relationships/hyperlink" Target="https://cdn.openpr.com/T/8/T811175985_g.jpg"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www.precedenceresearch.com/insightimg/Cloud-Computing-Market-Size-2021-to-2030.jpg" TargetMode="External"/><Relationship Id="rId2" Type="http://schemas.openxmlformats.org/officeDocument/2006/relationships/notesSlide" Target="../notesSlides/notesSlide16.xml"/><Relationship Id="rId1" Type="http://schemas.openxmlformats.org/officeDocument/2006/relationships/slideLayout" Target="../slideLayouts/slideLayout20.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www.bing.com/images/search?view=detailV2&amp;ccid=z7hDZLp4&amp;id=FC1561AA0C6B71ED6FCA1A0C72CFBF3A905D9BD1&amp;thid=OIP.z7hDZLp4QQxkZ4yb-m7FlgHaEK&amp;mediaurl=https://images.idgesg.net/images/article/2020/06/9_cloud-specific-roles-to-capitalize-100847582-large.jpg&amp;exph=675&amp;expw=1200&amp;q=job+roles++in+cloud+computing+2022&amp;simid=608011487963991909&amp;FORM=IRPRST&amp;ck=A67301F257E823309416BC4ADC4D31A9&amp;selectedIndex=7&amp;ajaxhist=0&amp;ajaxserp=0"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bing.com/images/search?view=detailV2&amp;ccid=0k0m6Ls1&amp;id=92DD33F64D0FD3DD8EEE2E25C549AA384D44F44A&amp;thid=OIP.0k0m6Ls1v86fOxGCFOUpvAHaHa&amp;mediaurl=https://www.cybersecfill.com/wp-content/uploads/2020/02/cloud-security-2.jpg&amp;exph=1440&amp;expw=1440&amp;q=cloud+security&amp;simid=607992117670999971&amp;FORM=IRPRST&amp;ck=C359ACECF08D1979C1ED6DAFCC2C2E8F&amp;selectedIndex=7&amp;ajaxhist=0&amp;ajaxserp=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hyperlink" Target="https://www.bing.com/images/search?view=detailV2&amp;ccid=WwXOae29&amp;id=32A4659F1A28953BE6B12789037633BA73EE9EB0&amp;thid=OIP.WwXOae29m6ybjUuwLMALggHaH_&amp;mediaurl=https://cdn1.vectorstock.com/i/1000x1000/86/00/solution-icon-vector-8398600.jpg&amp;exph=1080&amp;expw=1000&amp;q=solution&amp;simid=608013128645940122&amp;form=IRPRST&amp;ck=818B65F81697CD1505A2AF359C937796&amp;selectedindex=46&amp;ajaxhist=0&amp;ajaxserp=0&amp;vt=0&amp;sim=11"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www.bing.com/images/search?view=detailV2&amp;ccid=I3nHIb58&amp;id=C361B5FC74A88FCBA068645831AD36D11F14583F&amp;thid=OIP.I3nHIb580jGmE0IbGc1eFQHaEq&amp;mediaurl=https://cmkt-image-prd.freetls.fastly.net/0.1.0/ps/1187116/6656/4188/m1/fpnw/wm1/cloud-computing-world-map-3-.jpg?1460888789&amp;s=1fee6bbfac28a9648b85a1c17b1bc23c&amp;exph=4188&amp;expw=6656&amp;q=cloud+applications&amp;simid=608018471585341462&amp;form=IRPRST&amp;ck=4ED981D245C3AE50501B9DB8DF57973A&amp;selectedindex=17&amp;ajaxhist=0&amp;ajaxserp=0&amp;vt=0&amp;sim=1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 xmlns:a16="http://schemas.microsoft.com/office/drawing/2014/main" id="{D6D7A0BC-0046-4CAA-8E7F-DCAFE511EA0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1C21E816-31F5-48BB-BD02-D15F2F18B48A}"/>
              </a:ext>
            </a:extLst>
          </p:cNvPr>
          <p:cNvSpPr>
            <a:spLocks noGrp="1"/>
          </p:cNvSpPr>
          <p:nvPr>
            <p:ph type="ctrTitle"/>
          </p:nvPr>
        </p:nvSpPr>
        <p:spPr>
          <a:xfrm>
            <a:off x="581191" y="1020431"/>
            <a:ext cx="10993549" cy="1475013"/>
          </a:xfrm>
        </p:spPr>
        <p:txBody>
          <a:bodyPr>
            <a:normAutofit/>
          </a:bodyPr>
          <a:lstStyle/>
          <a:p>
            <a:r>
              <a:rPr lang="en-US" sz="6600" b="1" i="0" u="none" strike="noStrike" cap="all" dirty="0">
                <a:solidFill>
                  <a:srgbClr val="404040"/>
                </a:solidFill>
                <a:effectLst/>
                <a:latin typeface="Franklin Gothic Demi" panose="020B0703020102020204" pitchFamily="34" charset="0"/>
              </a:rPr>
              <a:t>SKILLSBUILD FOR COLLEGES</a:t>
            </a:r>
            <a:r>
              <a:rPr lang="en-US" sz="6600" b="0" i="0" dirty="0">
                <a:solidFill>
                  <a:srgbClr val="404040"/>
                </a:solidFill>
                <a:effectLst/>
                <a:latin typeface="Franklin Gothic Demi" panose="020B0703020102020204" pitchFamily="34" charset="0"/>
              </a:rPr>
              <a:t>​</a:t>
            </a:r>
            <a:endParaRPr lang="en-US" sz="6600" dirty="0"/>
          </a:p>
        </p:txBody>
      </p:sp>
      <p:sp>
        <p:nvSpPr>
          <p:cNvPr id="3" name="Subtitle 2">
            <a:extLst>
              <a:ext uri="{FF2B5EF4-FFF2-40B4-BE49-F238E27FC236}">
                <a16:creationId xmlns="" xmlns:a16="http://schemas.microsoft.com/office/drawing/2014/main" id="{835D6E6B-3353-491C-A3C6-F278D6CED8B3}"/>
              </a:ext>
            </a:extLst>
          </p:cNvPr>
          <p:cNvSpPr>
            <a:spLocks noGrp="1"/>
          </p:cNvSpPr>
          <p:nvPr>
            <p:ph type="subTitle" idx="1"/>
          </p:nvPr>
        </p:nvSpPr>
        <p:spPr>
          <a:xfrm>
            <a:off x="581194" y="2495445"/>
            <a:ext cx="10993546" cy="468233"/>
          </a:xfrm>
        </p:spPr>
        <p:txBody>
          <a:bodyPr>
            <a:normAutofit/>
          </a:bodyPr>
          <a:lstStyle/>
          <a:p>
            <a:r>
              <a:rPr lang="en-US" dirty="0" err="1"/>
              <a:t>Edunet</a:t>
            </a:r>
            <a:r>
              <a:rPr lang="en-US" dirty="0"/>
              <a:t> Foundation</a:t>
            </a:r>
          </a:p>
        </p:txBody>
      </p:sp>
      <p:sp>
        <p:nvSpPr>
          <p:cNvPr id="20" name="Rectangle 19">
            <a:extLst>
              <a:ext uri="{FF2B5EF4-FFF2-40B4-BE49-F238E27FC236}">
                <a16:creationId xmlns="" xmlns:a16="http://schemas.microsoft.com/office/drawing/2014/main" id="{E7C6334F-6411-41EC-AD7D-179EDD8B58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2" name="Rectangle 21">
            <a:extLst>
              <a:ext uri="{FF2B5EF4-FFF2-40B4-BE49-F238E27FC236}">
                <a16:creationId xmlns="" xmlns:a16="http://schemas.microsoft.com/office/drawing/2014/main" id="{E6B02CEE-3AF8-4349-9B3E-8970E6DF62B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4" name="Rectangle 23">
            <a:extLst>
              <a:ext uri="{FF2B5EF4-FFF2-40B4-BE49-F238E27FC236}">
                <a16:creationId xmlns="" xmlns:a16="http://schemas.microsoft.com/office/drawing/2014/main" id="{AAA01CF0-3FB5-44EB-B7DE-F2E86374C2F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pic>
        <p:nvPicPr>
          <p:cNvPr id="6" name="Picture 5" descr="abstract image">
            <a:extLst>
              <a:ext uri="{FF2B5EF4-FFF2-40B4-BE49-F238E27FC236}">
                <a16:creationId xmlns=""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6F7C192-9413-436B-A5D1-7617AA85806B}"/>
              </a:ext>
            </a:extLst>
          </p:cNvPr>
          <p:cNvSpPr>
            <a:spLocks noGrp="1"/>
          </p:cNvSpPr>
          <p:nvPr>
            <p:ph type="title" idx="4294967295"/>
          </p:nvPr>
        </p:nvSpPr>
        <p:spPr>
          <a:xfrm>
            <a:off x="236728" y="279182"/>
            <a:ext cx="10515600" cy="980507"/>
          </a:xfrm>
        </p:spPr>
        <p:txBody>
          <a:bodyPr/>
          <a:lstStyle/>
          <a:p>
            <a:r>
              <a:rPr lang="en-US" b="1" dirty="0">
                <a:solidFill>
                  <a:srgbClr val="1E4E79"/>
                </a:solidFill>
                <a:latin typeface="Arial" panose="020B0604020202020204" pitchFamily="34" charset="0"/>
                <a:cs typeface="Arial" panose="020B0604020202020204" pitchFamily="34" charset="0"/>
              </a:rPr>
              <a:t>Cloud</a:t>
            </a:r>
            <a:r>
              <a:rPr lang="en-US" dirty="0">
                <a:solidFill>
                  <a:srgbClr val="1E4E79"/>
                </a:solidFill>
              </a:rPr>
              <a:t> </a:t>
            </a:r>
            <a:r>
              <a:rPr lang="en-US" b="1" dirty="0">
                <a:solidFill>
                  <a:srgbClr val="1E4E79"/>
                </a:solidFill>
                <a:latin typeface="Arial" panose="020B0604020202020204" pitchFamily="34" charset="0"/>
                <a:cs typeface="Arial" panose="020B0604020202020204" pitchFamily="34" charset="0"/>
              </a:rPr>
              <a:t>Architecture</a:t>
            </a:r>
            <a:endParaRPr lang="en-IN" b="1" dirty="0">
              <a:solidFill>
                <a:srgbClr val="1E4E79"/>
              </a:solidFill>
              <a:latin typeface="Arial" panose="020B0604020202020204" pitchFamily="34" charset="0"/>
              <a:cs typeface="Arial" panose="020B0604020202020204" pitchFamily="34" charset="0"/>
            </a:endParaRPr>
          </a:p>
        </p:txBody>
      </p:sp>
      <p:pic>
        <p:nvPicPr>
          <p:cNvPr id="4" name="Content Placeholder 3">
            <a:extLst>
              <a:ext uri="{FF2B5EF4-FFF2-40B4-BE49-F238E27FC236}">
                <a16:creationId xmlns:a16="http://schemas.microsoft.com/office/drawing/2014/main" xmlns="" id="{1AB112EB-FD5F-4EFD-9E61-79BF1EBA26C5}"/>
              </a:ext>
            </a:extLst>
          </p:cNvPr>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2580747" y="1718504"/>
            <a:ext cx="6476967" cy="4170616"/>
          </a:xfrm>
          <a:prstGeom prst="rect">
            <a:avLst/>
          </a:prstGeom>
        </p:spPr>
      </p:pic>
      <p:sp>
        <p:nvSpPr>
          <p:cNvPr id="6" name="TextBox 5">
            <a:extLst>
              <a:ext uri="{FF2B5EF4-FFF2-40B4-BE49-F238E27FC236}">
                <a16:creationId xmlns:a16="http://schemas.microsoft.com/office/drawing/2014/main" xmlns="" id="{790A1935-7070-4672-8958-0486E12D7743}"/>
              </a:ext>
            </a:extLst>
          </p:cNvPr>
          <p:cNvSpPr txBox="1"/>
          <p:nvPr/>
        </p:nvSpPr>
        <p:spPr>
          <a:xfrm>
            <a:off x="2483665" y="5889120"/>
            <a:ext cx="6671130" cy="646331"/>
          </a:xfrm>
          <a:prstGeom prst="rect">
            <a:avLst/>
          </a:prstGeom>
          <a:noFill/>
        </p:spPr>
        <p:txBody>
          <a:bodyPr wrap="square">
            <a:spAutoFit/>
          </a:bodyPr>
          <a:lstStyle/>
          <a:p>
            <a:pPr algn="ctr"/>
            <a:r>
              <a:rPr lang="en-IN" sz="1800">
                <a:effectLst/>
                <a:latin typeface="Arial" panose="020B0604020202020204" pitchFamily="34" charset="0"/>
                <a:ea typeface="Calibri" panose="020F0502020204030204" pitchFamily="34" charset="0"/>
                <a:cs typeface="Times New Roman" panose="02020603050405020304" pitchFamily="18" charset="0"/>
              </a:rPr>
              <a:t>Basics Cloud Computing Architecture</a:t>
            </a:r>
          </a:p>
          <a:p>
            <a:r>
              <a:rPr lang="en-IN">
                <a:latin typeface="Arial" panose="020B0604020202020204" pitchFamily="34" charset="0"/>
                <a:cs typeface="Times New Roman" panose="02020603050405020304" pitchFamily="18" charset="0"/>
              </a:rPr>
              <a:t>	</a:t>
            </a:r>
            <a:endParaRPr lang="en-IN"/>
          </a:p>
        </p:txBody>
      </p:sp>
      <p:sp>
        <p:nvSpPr>
          <p:cNvPr id="3" name="Footer Placeholder 2">
            <a:extLst>
              <a:ext uri="{FF2B5EF4-FFF2-40B4-BE49-F238E27FC236}">
                <a16:creationId xmlns:a16="http://schemas.microsoft.com/office/drawing/2014/main" xmlns="" id="{8373DC3F-B041-4EB5-8300-C2204EE37C79}"/>
              </a:ext>
            </a:extLst>
          </p:cNvPr>
          <p:cNvSpPr>
            <a:spLocks noGrp="1"/>
          </p:cNvSpPr>
          <p:nvPr>
            <p:ph type="ftr" sz="quarter" idx="11"/>
          </p:nvPr>
        </p:nvSpPr>
        <p:spPr>
          <a:xfrm>
            <a:off x="3406230" y="6492875"/>
            <a:ext cx="4826000" cy="365125"/>
          </a:xfrm>
        </p:spPr>
        <p:txBody>
          <a:bodyPr/>
          <a:lstStyle/>
          <a:p>
            <a:r>
              <a:rPr lang="en-US" dirty="0"/>
              <a:t>© </a:t>
            </a:r>
            <a:r>
              <a:rPr lang="en-US" dirty="0" err="1"/>
              <a:t>Edunet</a:t>
            </a:r>
            <a:r>
              <a:rPr lang="en-US" dirty="0"/>
              <a:t> Foundation. All rights reserved.</a:t>
            </a:r>
            <a:endParaRPr lang="en-IN" dirty="0"/>
          </a:p>
        </p:txBody>
      </p:sp>
    </p:spTree>
    <p:extLst>
      <p:ext uri="{BB962C8B-B14F-4D97-AF65-F5344CB8AC3E}">
        <p14:creationId xmlns:p14="http://schemas.microsoft.com/office/powerpoint/2010/main" val="248955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D72824-4EAE-4AA8-897C-AF89F333393C}"/>
              </a:ext>
            </a:extLst>
          </p:cNvPr>
          <p:cNvSpPr>
            <a:spLocks noGrp="1"/>
          </p:cNvSpPr>
          <p:nvPr>
            <p:ph type="title"/>
          </p:nvPr>
        </p:nvSpPr>
        <p:spPr>
          <a:xfrm>
            <a:off x="212191" y="525750"/>
            <a:ext cx="10515600" cy="868048"/>
          </a:xfrm>
        </p:spPr>
        <p:txBody>
          <a:bodyPr>
            <a:normAutofit fontScale="90000"/>
          </a:bodyPr>
          <a:lstStyle/>
          <a:p>
            <a:r>
              <a:rPr lang="en-IN" b="1" dirty="0">
                <a:solidFill>
                  <a:srgbClr val="1E4E79"/>
                </a:solidFill>
                <a:latin typeface="Arial"/>
                <a:cs typeface="Arial"/>
              </a:rPr>
              <a:t>On-premise</a:t>
            </a:r>
            <a:r>
              <a:rPr lang="en-IN" sz="1800" b="1" dirty="0">
                <a:solidFill>
                  <a:srgbClr val="1E4E79"/>
                </a:solidFill>
                <a:effectLst/>
                <a:latin typeface="Arial"/>
                <a:ea typeface="Times New Roman" panose="02020603050405020304" pitchFamily="18" charset="0"/>
                <a:cs typeface="Times New Roman"/>
              </a:rPr>
              <a:t> </a:t>
            </a:r>
            <a:r>
              <a:rPr lang="en-IN" b="1" dirty="0">
                <a:solidFill>
                  <a:srgbClr val="1E4E79"/>
                </a:solidFill>
                <a:latin typeface="Arial"/>
                <a:cs typeface="Arial"/>
              </a:rPr>
              <a:t>vs Cloud</a:t>
            </a:r>
            <a:r>
              <a:rPr lang="en-IN" sz="1800" b="1" dirty="0">
                <a:solidFill>
                  <a:srgbClr val="1E4E79"/>
                </a:solidFill>
                <a:effectLst/>
                <a:latin typeface="Arial" panose="020B0604020202020204" pitchFamily="34" charset="0"/>
                <a:ea typeface="Times New Roman" panose="02020603050405020304" pitchFamily="18" charset="0"/>
                <a:cs typeface="Times New Roman" panose="02020603050405020304" pitchFamily="18" charset="0"/>
              </a:rPr>
              <a:t/>
            </a:r>
            <a:br>
              <a:rPr lang="en-IN" sz="1800" b="1" dirty="0">
                <a:solidFill>
                  <a:srgbClr val="1E4E79"/>
                </a:solidFill>
                <a:effectLst/>
                <a:latin typeface="Arial" panose="020B0604020202020204" pitchFamily="34" charset="0"/>
                <a:ea typeface="Times New Roman" panose="02020603050405020304" pitchFamily="18" charset="0"/>
                <a:cs typeface="Times New Roman" panose="02020603050405020304" pitchFamily="18" charset="0"/>
              </a:rPr>
            </a:br>
            <a:endParaRPr lang="en-IN" dirty="0">
              <a:solidFill>
                <a:srgbClr val="1E4E79"/>
              </a:solidFill>
            </a:endParaRPr>
          </a:p>
        </p:txBody>
      </p:sp>
      <p:pic>
        <p:nvPicPr>
          <p:cNvPr id="6146" name="Picture 2" descr="What is Cloud-Based ERP Software? Benefits &amp; System Options">
            <a:extLst>
              <a:ext uri="{FF2B5EF4-FFF2-40B4-BE49-F238E27FC236}">
                <a16:creationId xmlns:a16="http://schemas.microsoft.com/office/drawing/2014/main" xmlns="" id="{0DA97CA0-464C-473B-A0D3-A06AAE477533}"/>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25235" b="7988"/>
          <a:stretch/>
        </p:blipFill>
        <p:spPr bwMode="auto">
          <a:xfrm>
            <a:off x="1036429" y="1318318"/>
            <a:ext cx="9781939" cy="406324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xmlns="" id="{0DFDCE28-C8C7-463F-88C0-C0450F3763F5}"/>
              </a:ext>
            </a:extLst>
          </p:cNvPr>
          <p:cNvSpPr txBox="1"/>
          <p:nvPr/>
        </p:nvSpPr>
        <p:spPr>
          <a:xfrm>
            <a:off x="3048811" y="6026083"/>
            <a:ext cx="6094378" cy="400110"/>
          </a:xfrm>
          <a:prstGeom prst="rect">
            <a:avLst/>
          </a:prstGeom>
          <a:noFill/>
        </p:spPr>
        <p:txBody>
          <a:bodyPr wrap="square">
            <a:spAutoFit/>
          </a:bodyPr>
          <a:lstStyle/>
          <a:p>
            <a:pPr algn="ctr"/>
            <a:r>
              <a:rPr lang="en-IN" sz="1000">
                <a:hlinkClick r:id="rId4"/>
              </a:rPr>
              <a:t>https://images.app.goo.gl/cAh3AV1dnYvebKAc6</a:t>
            </a:r>
            <a:endParaRPr lang="en-IN" sz="1000"/>
          </a:p>
          <a:p>
            <a:endParaRPr lang="en-IN" sz="1000"/>
          </a:p>
        </p:txBody>
      </p:sp>
      <p:sp>
        <p:nvSpPr>
          <p:cNvPr id="3" name="Footer Placeholder 2">
            <a:extLst>
              <a:ext uri="{FF2B5EF4-FFF2-40B4-BE49-F238E27FC236}">
                <a16:creationId xmlns:a16="http://schemas.microsoft.com/office/drawing/2014/main" xmlns="" id="{3455506A-EFAD-4F5F-B12E-E3A060C2E989}"/>
              </a:ext>
            </a:extLst>
          </p:cNvPr>
          <p:cNvSpPr>
            <a:spLocks noGrp="1"/>
          </p:cNvSpPr>
          <p:nvPr>
            <p:ph type="ftr" sz="quarter" idx="4294967295"/>
          </p:nvPr>
        </p:nvSpPr>
        <p:spPr>
          <a:xfrm>
            <a:off x="3213100" y="6356350"/>
            <a:ext cx="4940300" cy="365125"/>
          </a:xfrm>
          <a:prstGeom prst="rect">
            <a:avLst/>
          </a:prstGeom>
        </p:spPr>
        <p:txBody>
          <a:bodyPr/>
          <a:lstStyle/>
          <a:p>
            <a:r>
              <a:rPr lang="en-US" dirty="0">
                <a:solidFill>
                  <a:schemeClr val="tx1"/>
                </a:solidFill>
              </a:rPr>
              <a:t>© </a:t>
            </a:r>
            <a:r>
              <a:rPr lang="en-US" dirty="0" err="1">
                <a:solidFill>
                  <a:schemeClr val="tx1"/>
                </a:solidFill>
              </a:rPr>
              <a:t>Edunet</a:t>
            </a:r>
            <a:r>
              <a:rPr lang="en-US" dirty="0">
                <a:solidFill>
                  <a:schemeClr val="tx1"/>
                </a:solidFill>
              </a:rPr>
              <a:t> Foundation. All rights reserved.</a:t>
            </a:r>
            <a:endParaRPr lang="en-IN" dirty="0"/>
          </a:p>
        </p:txBody>
      </p:sp>
    </p:spTree>
    <p:extLst>
      <p:ext uri="{BB962C8B-B14F-4D97-AF65-F5344CB8AC3E}">
        <p14:creationId xmlns:p14="http://schemas.microsoft.com/office/powerpoint/2010/main" val="11551557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3D76CC7-A608-4D3A-9BE4-B75CB5652FE3}"/>
              </a:ext>
            </a:extLst>
          </p:cNvPr>
          <p:cNvSpPr>
            <a:spLocks noGrp="1"/>
          </p:cNvSpPr>
          <p:nvPr>
            <p:ph idx="1"/>
          </p:nvPr>
        </p:nvSpPr>
        <p:spPr>
          <a:xfrm>
            <a:off x="914525" y="1595336"/>
            <a:ext cx="6222210" cy="4581627"/>
          </a:xfrm>
        </p:spPr>
        <p:txBody>
          <a:bodyPr vert="horz" lIns="91440" tIns="45720" rIns="91440" bIns="45720" rtlCol="0" anchor="t">
            <a:normAutofit fontScale="92500" lnSpcReduction="20000"/>
          </a:bodyPr>
          <a:lstStyle/>
          <a:p>
            <a:pPr marL="457200" indent="-457200"/>
            <a:r>
              <a:rPr lang="en-US" sz="2600" dirty="0">
                <a:latin typeface="Arial"/>
                <a:cs typeface="Arial"/>
              </a:rPr>
              <a:t>As a service (-</a:t>
            </a:r>
            <a:r>
              <a:rPr lang="en-US" sz="2600" dirty="0" err="1">
                <a:latin typeface="Arial"/>
                <a:cs typeface="Arial"/>
              </a:rPr>
              <a:t>aas</a:t>
            </a:r>
            <a:r>
              <a:rPr lang="en-US" sz="2600" dirty="0">
                <a:latin typeface="Arial"/>
                <a:cs typeface="Arial"/>
              </a:rPr>
              <a:t>) </a:t>
            </a:r>
            <a:endParaRPr lang="en-US" dirty="0"/>
          </a:p>
          <a:p>
            <a:pPr marL="457200" indent="-457200" algn="just"/>
            <a:r>
              <a:rPr lang="en-US" sz="2600" dirty="0">
                <a:latin typeface="Arial"/>
                <a:cs typeface="Arial"/>
              </a:rPr>
              <a:t>Cloud services</a:t>
            </a:r>
          </a:p>
          <a:p>
            <a:pPr marL="457200" indent="-457200" algn="just"/>
            <a:r>
              <a:rPr lang="en-US" sz="2600" dirty="0">
                <a:latin typeface="Arial"/>
                <a:cs typeface="Arial"/>
              </a:rPr>
              <a:t>Cloud native</a:t>
            </a:r>
          </a:p>
          <a:p>
            <a:pPr marL="457200" indent="-457200" algn="just"/>
            <a:r>
              <a:rPr lang="en-US" sz="2600" dirty="0">
                <a:latin typeface="Arial"/>
                <a:cs typeface="Arial"/>
              </a:rPr>
              <a:t>Content delivery network </a:t>
            </a:r>
          </a:p>
          <a:p>
            <a:pPr marL="457200" indent="-457200" algn="just"/>
            <a:r>
              <a:rPr lang="en-US" sz="2600" dirty="0">
                <a:latin typeface="Arial"/>
                <a:cs typeface="Arial"/>
              </a:rPr>
              <a:t>Multitenancy</a:t>
            </a:r>
          </a:p>
          <a:p>
            <a:pPr marL="457200" indent="-457200" algn="just"/>
            <a:r>
              <a:rPr lang="en-US" sz="2600" dirty="0">
                <a:latin typeface="Arial"/>
                <a:cs typeface="Arial"/>
              </a:rPr>
              <a:t>Scalability</a:t>
            </a:r>
          </a:p>
          <a:p>
            <a:pPr marL="457200" indent="-457200" algn="just"/>
            <a:r>
              <a:rPr lang="en-US" sz="2600" dirty="0">
                <a:latin typeface="Arial"/>
                <a:cs typeface="Arial"/>
              </a:rPr>
              <a:t>Elasticity</a:t>
            </a:r>
          </a:p>
          <a:p>
            <a:pPr marL="457200" indent="-457200" algn="just"/>
            <a:r>
              <a:rPr lang="en-US" sz="2600" dirty="0">
                <a:latin typeface="Arial"/>
                <a:cs typeface="Arial"/>
              </a:rPr>
              <a:t>Serverless</a:t>
            </a:r>
          </a:p>
          <a:p>
            <a:pPr marL="457200" indent="-457200" algn="just"/>
            <a:r>
              <a:rPr lang="en-US" sz="2600" dirty="0">
                <a:latin typeface="Arial"/>
                <a:cs typeface="Arial"/>
              </a:rPr>
              <a:t>Virtualization</a:t>
            </a:r>
          </a:p>
          <a:p>
            <a:pPr algn="just"/>
            <a:endParaRPr lang="en-US" sz="2600" dirty="0">
              <a:latin typeface="Arial"/>
              <a:cs typeface="Arial"/>
            </a:endParaRPr>
          </a:p>
        </p:txBody>
      </p:sp>
      <p:sp>
        <p:nvSpPr>
          <p:cNvPr id="2" name="Title 1">
            <a:extLst>
              <a:ext uri="{FF2B5EF4-FFF2-40B4-BE49-F238E27FC236}">
                <a16:creationId xmlns:a16="http://schemas.microsoft.com/office/drawing/2014/main" xmlns="" id="{49FFEB4C-F209-4AE7-AA2B-B3C26CE2C51D}"/>
              </a:ext>
            </a:extLst>
          </p:cNvPr>
          <p:cNvSpPr>
            <a:spLocks noGrp="1"/>
          </p:cNvSpPr>
          <p:nvPr>
            <p:ph type="title" idx="4294967295"/>
          </p:nvPr>
        </p:nvSpPr>
        <p:spPr>
          <a:xfrm>
            <a:off x="359960" y="518046"/>
            <a:ext cx="10515600" cy="759364"/>
          </a:xfrm>
        </p:spPr>
        <p:txBody>
          <a:bodyPr>
            <a:normAutofit/>
          </a:bodyPr>
          <a:lstStyle/>
          <a:p>
            <a:r>
              <a:rPr lang="en-US" b="1" dirty="0">
                <a:solidFill>
                  <a:srgbClr val="1E4E79"/>
                </a:solidFill>
                <a:latin typeface="Arial" panose="020B0604020202020204" pitchFamily="34" charset="0"/>
                <a:cs typeface="Arial" panose="020B0604020202020204" pitchFamily="34" charset="0"/>
              </a:rPr>
              <a:t>Cloud Key Terminologies</a:t>
            </a:r>
          </a:p>
        </p:txBody>
      </p:sp>
      <p:sp>
        <p:nvSpPr>
          <p:cNvPr id="3" name="Footer Placeholder 2">
            <a:extLst>
              <a:ext uri="{FF2B5EF4-FFF2-40B4-BE49-F238E27FC236}">
                <a16:creationId xmlns:a16="http://schemas.microsoft.com/office/drawing/2014/main" xmlns="" id="{46E8F3D0-EE35-4CD5-85E7-45477ABDEAB7}"/>
              </a:ext>
            </a:extLst>
          </p:cNvPr>
          <p:cNvSpPr>
            <a:spLocks noGrp="1"/>
          </p:cNvSpPr>
          <p:nvPr>
            <p:ph type="ftr" sz="quarter" idx="11"/>
          </p:nvPr>
        </p:nvSpPr>
        <p:spPr>
          <a:xfrm>
            <a:off x="2679700" y="6336895"/>
            <a:ext cx="5473700" cy="365125"/>
          </a:xfrm>
        </p:spPr>
        <p:txBody>
          <a:bodyPr/>
          <a:lstStyle/>
          <a:p>
            <a:r>
              <a:rPr lang="en-US" dirty="0"/>
              <a:t>© </a:t>
            </a:r>
            <a:r>
              <a:rPr lang="en-US" dirty="0" err="1"/>
              <a:t>Edunet</a:t>
            </a:r>
            <a:r>
              <a:rPr lang="en-US" dirty="0"/>
              <a:t> Foundation. All rights reserved.</a:t>
            </a:r>
            <a:endParaRPr lang="en-IN" dirty="0"/>
          </a:p>
        </p:txBody>
      </p:sp>
    </p:spTree>
    <p:extLst>
      <p:ext uri="{BB962C8B-B14F-4D97-AF65-F5344CB8AC3E}">
        <p14:creationId xmlns:p14="http://schemas.microsoft.com/office/powerpoint/2010/main" val="38670984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3D76CC7-A608-4D3A-9BE4-B75CB5652FE3}"/>
              </a:ext>
            </a:extLst>
          </p:cNvPr>
          <p:cNvSpPr>
            <a:spLocks noGrp="1"/>
          </p:cNvSpPr>
          <p:nvPr>
            <p:ph idx="1"/>
          </p:nvPr>
        </p:nvSpPr>
        <p:spPr>
          <a:xfrm>
            <a:off x="779271" y="2046891"/>
            <a:ext cx="4534155" cy="3466851"/>
          </a:xfrm>
        </p:spPr>
        <p:txBody>
          <a:bodyPr vert="horz" lIns="91440" tIns="45720" rIns="91440" bIns="45720" rtlCol="0" anchor="t">
            <a:normAutofit lnSpcReduction="10000"/>
          </a:bodyPr>
          <a:lstStyle/>
          <a:p>
            <a:pPr marL="457200" indent="-457200"/>
            <a:r>
              <a:rPr lang="en-US" sz="2600" dirty="0">
                <a:latin typeface="Arial"/>
                <a:cs typeface="Arial"/>
              </a:rPr>
              <a:t>Broad network access</a:t>
            </a:r>
            <a:endParaRPr lang="en-US" dirty="0"/>
          </a:p>
          <a:p>
            <a:pPr marL="457200" indent="-457200" algn="just">
              <a:lnSpc>
                <a:spcPct val="150000"/>
              </a:lnSpc>
            </a:pPr>
            <a:r>
              <a:rPr lang="en-US" sz="2600" dirty="0">
                <a:latin typeface="Arial"/>
                <a:cs typeface="Calibri"/>
              </a:rPr>
              <a:t>Rapid elasticity</a:t>
            </a:r>
          </a:p>
          <a:p>
            <a:pPr marL="457200" indent="-457200" algn="just">
              <a:lnSpc>
                <a:spcPct val="150000"/>
              </a:lnSpc>
            </a:pPr>
            <a:r>
              <a:rPr lang="en-US" sz="2600" dirty="0">
                <a:latin typeface="Arial"/>
                <a:cs typeface="Calibri"/>
              </a:rPr>
              <a:t>Measured service</a:t>
            </a:r>
          </a:p>
          <a:p>
            <a:pPr marL="457200" indent="-457200" algn="just">
              <a:lnSpc>
                <a:spcPct val="150000"/>
              </a:lnSpc>
            </a:pPr>
            <a:r>
              <a:rPr lang="en-US" sz="2600" dirty="0">
                <a:latin typeface="Arial"/>
                <a:cs typeface="Calibri"/>
              </a:rPr>
              <a:t>On-demand self service</a:t>
            </a:r>
          </a:p>
          <a:p>
            <a:pPr marL="457200" indent="-457200" algn="just">
              <a:lnSpc>
                <a:spcPct val="150000"/>
              </a:lnSpc>
            </a:pPr>
            <a:r>
              <a:rPr lang="en-US" sz="2600" dirty="0">
                <a:latin typeface="Arial"/>
                <a:cs typeface="Calibri"/>
              </a:rPr>
              <a:t>Resource pooling</a:t>
            </a:r>
          </a:p>
          <a:p>
            <a:pPr algn="just"/>
            <a:endParaRPr lang="en-US" dirty="0">
              <a:latin typeface="Calibri" panose="020F0502020204030204"/>
              <a:ea typeface="Calibri" panose="020F0502020204030204"/>
              <a:cs typeface="Calibri"/>
            </a:endParaRPr>
          </a:p>
          <a:p>
            <a:pPr algn="just"/>
            <a:endParaRPr lang="en-US" dirty="0">
              <a:latin typeface="Calibri" panose="020F0502020204030204"/>
              <a:cs typeface="Calibri"/>
            </a:endParaRPr>
          </a:p>
          <a:p>
            <a:pPr algn="just">
              <a:lnSpc>
                <a:spcPct val="150000"/>
              </a:lnSpc>
            </a:pPr>
            <a:endParaRPr lang="en-US" sz="2400" dirty="0">
              <a:latin typeface="Arial"/>
              <a:cs typeface="Arial"/>
            </a:endParaRPr>
          </a:p>
          <a:p>
            <a:pPr marL="0" indent="0" algn="just">
              <a:lnSpc>
                <a:spcPct val="150000"/>
              </a:lnSpc>
              <a:buNone/>
            </a:pPr>
            <a:endParaRPr lang="en-US" sz="2400" dirty="0">
              <a:latin typeface="Arial"/>
              <a:cs typeface="Arial"/>
            </a:endParaRPr>
          </a:p>
          <a:p>
            <a:pPr algn="just"/>
            <a:endParaRPr lang="en-US" sz="2600" dirty="0">
              <a:latin typeface="Arial"/>
              <a:cs typeface="Arial"/>
            </a:endParaRPr>
          </a:p>
          <a:p>
            <a:pPr algn="just"/>
            <a:endParaRPr lang="en-US" sz="2600" dirty="0">
              <a:solidFill>
                <a:srgbClr val="000000"/>
              </a:solidFill>
              <a:latin typeface="Arial"/>
              <a:ea typeface="+mj-ea"/>
              <a:cs typeface="Arial"/>
            </a:endParaRPr>
          </a:p>
          <a:p>
            <a:pPr algn="just"/>
            <a:endParaRPr lang="en-US" sz="2600" dirty="0">
              <a:solidFill>
                <a:srgbClr val="000000"/>
              </a:solidFill>
              <a:latin typeface="Arial"/>
              <a:ea typeface="+mj-ea"/>
              <a:cs typeface="Arial"/>
            </a:endParaRPr>
          </a:p>
          <a:p>
            <a:pPr marL="0" indent="0" algn="just">
              <a:buNone/>
            </a:pPr>
            <a:endParaRPr lang="en-IN" sz="2600" dirty="0">
              <a:solidFill>
                <a:srgbClr val="002060"/>
              </a:solidFill>
              <a:latin typeface="Arial"/>
              <a:ea typeface="+mj-ea"/>
              <a:cs typeface="Arial"/>
            </a:endParaRPr>
          </a:p>
        </p:txBody>
      </p:sp>
      <p:sp>
        <p:nvSpPr>
          <p:cNvPr id="2" name="Title 1">
            <a:extLst>
              <a:ext uri="{FF2B5EF4-FFF2-40B4-BE49-F238E27FC236}">
                <a16:creationId xmlns:a16="http://schemas.microsoft.com/office/drawing/2014/main" xmlns="" id="{49FFEB4C-F209-4AE7-AA2B-B3C26CE2C51D}"/>
              </a:ext>
            </a:extLst>
          </p:cNvPr>
          <p:cNvSpPr>
            <a:spLocks noGrp="1"/>
          </p:cNvSpPr>
          <p:nvPr>
            <p:ph type="title" idx="4294967295"/>
          </p:nvPr>
        </p:nvSpPr>
        <p:spPr>
          <a:xfrm>
            <a:off x="321860" y="238646"/>
            <a:ext cx="10515600" cy="1108075"/>
          </a:xfrm>
        </p:spPr>
        <p:txBody>
          <a:bodyPr>
            <a:normAutofit/>
          </a:bodyPr>
          <a:lstStyle/>
          <a:p>
            <a:r>
              <a:rPr lang="en-US" b="1" dirty="0">
                <a:solidFill>
                  <a:srgbClr val="1E4E79"/>
                </a:solidFill>
                <a:latin typeface="Arial" panose="020B0604020202020204" pitchFamily="34" charset="0"/>
                <a:cs typeface="Arial" panose="020B0604020202020204" pitchFamily="34" charset="0"/>
              </a:rPr>
              <a:t>Characteristics of Cloud Computing</a:t>
            </a:r>
          </a:p>
        </p:txBody>
      </p:sp>
      <p:sp>
        <p:nvSpPr>
          <p:cNvPr id="3" name="Footer Placeholder 2">
            <a:extLst>
              <a:ext uri="{FF2B5EF4-FFF2-40B4-BE49-F238E27FC236}">
                <a16:creationId xmlns:a16="http://schemas.microsoft.com/office/drawing/2014/main" xmlns="" id="{46E8F3D0-EE35-4CD5-85E7-45477ABDEAB7}"/>
              </a:ext>
            </a:extLst>
          </p:cNvPr>
          <p:cNvSpPr>
            <a:spLocks noGrp="1"/>
          </p:cNvSpPr>
          <p:nvPr>
            <p:ph type="ftr" sz="quarter" idx="11"/>
          </p:nvPr>
        </p:nvSpPr>
        <p:spPr>
          <a:xfrm>
            <a:off x="3213100" y="6336895"/>
            <a:ext cx="4940300" cy="365125"/>
          </a:xfrm>
        </p:spPr>
        <p:txBody>
          <a:bodyPr/>
          <a:lstStyle/>
          <a:p>
            <a:r>
              <a:rPr lang="en-US" dirty="0"/>
              <a:t>© </a:t>
            </a:r>
            <a:r>
              <a:rPr lang="en-US" dirty="0" err="1"/>
              <a:t>Edunet</a:t>
            </a:r>
            <a:r>
              <a:rPr lang="en-US" dirty="0"/>
              <a:t> Foundation. All rights reserved.</a:t>
            </a:r>
            <a:endParaRPr lang="en-IN" dirty="0"/>
          </a:p>
        </p:txBody>
      </p:sp>
    </p:spTree>
    <p:extLst>
      <p:ext uri="{BB962C8B-B14F-4D97-AF65-F5344CB8AC3E}">
        <p14:creationId xmlns:p14="http://schemas.microsoft.com/office/powerpoint/2010/main" val="22317261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3D76CC7-A608-4D3A-9BE4-B75CB5652FE3}"/>
              </a:ext>
            </a:extLst>
          </p:cNvPr>
          <p:cNvSpPr>
            <a:spLocks noGrp="1"/>
          </p:cNvSpPr>
          <p:nvPr>
            <p:ph idx="1"/>
          </p:nvPr>
        </p:nvSpPr>
        <p:spPr>
          <a:xfrm>
            <a:off x="1045252" y="1708224"/>
            <a:ext cx="5763685" cy="3910152"/>
          </a:xfrm>
        </p:spPr>
        <p:txBody>
          <a:bodyPr vert="horz" lIns="91440" tIns="45720" rIns="91440" bIns="45720" rtlCol="0" anchor="t">
            <a:noAutofit/>
          </a:bodyPr>
          <a:lstStyle/>
          <a:p>
            <a:pPr marL="457200" indent="-457200"/>
            <a:r>
              <a:rPr lang="en-US" sz="2600" dirty="0">
                <a:latin typeface="Arial"/>
                <a:cs typeface="Arial"/>
              </a:rPr>
              <a:t>Lower computer costs</a:t>
            </a:r>
            <a:endParaRPr lang="en-US" sz="2600" dirty="0">
              <a:latin typeface="Arial" panose="020B0604020202020204" pitchFamily="34" charset="0"/>
              <a:cs typeface="Arial" panose="020B0604020202020204" pitchFamily="34" charset="0"/>
            </a:endParaRPr>
          </a:p>
          <a:p>
            <a:pPr marL="457200" indent="-457200">
              <a:lnSpc>
                <a:spcPct val="100000"/>
              </a:lnSpc>
            </a:pPr>
            <a:r>
              <a:rPr lang="en-US" sz="2600" dirty="0">
                <a:latin typeface="Arial"/>
                <a:cs typeface="Arial"/>
              </a:rPr>
              <a:t>Improved performance</a:t>
            </a:r>
          </a:p>
          <a:p>
            <a:pPr marL="457200" indent="-457200">
              <a:lnSpc>
                <a:spcPct val="100000"/>
              </a:lnSpc>
            </a:pPr>
            <a:r>
              <a:rPr lang="en-US" sz="2600" dirty="0">
                <a:latin typeface="Arial"/>
                <a:cs typeface="Arial"/>
              </a:rPr>
              <a:t>Reduced software costs</a:t>
            </a:r>
          </a:p>
          <a:p>
            <a:pPr marL="457200" indent="-457200">
              <a:lnSpc>
                <a:spcPct val="100000"/>
              </a:lnSpc>
            </a:pPr>
            <a:r>
              <a:rPr lang="en-US" sz="2600" dirty="0">
                <a:latin typeface="Arial"/>
                <a:cs typeface="Arial"/>
              </a:rPr>
              <a:t>Unlimited storage capacity</a:t>
            </a:r>
            <a:endParaRPr lang="en-US" sz="2600" dirty="0">
              <a:latin typeface="Arial" panose="020B0604020202020204" pitchFamily="34" charset="0"/>
              <a:cs typeface="Arial" panose="020B0604020202020204" pitchFamily="34" charset="0"/>
            </a:endParaRPr>
          </a:p>
          <a:p>
            <a:pPr marL="457200" indent="-457200">
              <a:lnSpc>
                <a:spcPct val="100000"/>
              </a:lnSpc>
            </a:pPr>
            <a:r>
              <a:rPr lang="en-US" sz="2600" dirty="0">
                <a:latin typeface="Arial"/>
                <a:cs typeface="Arial"/>
              </a:rPr>
              <a:t>Increased data reliability</a:t>
            </a:r>
            <a:endParaRPr lang="en-US" sz="2600" dirty="0">
              <a:latin typeface="Arial" panose="020B0604020202020204" pitchFamily="34" charset="0"/>
              <a:cs typeface="Arial" panose="020B0604020202020204" pitchFamily="34" charset="0"/>
            </a:endParaRPr>
          </a:p>
          <a:p>
            <a:pPr marL="457200" indent="-457200">
              <a:lnSpc>
                <a:spcPct val="100000"/>
              </a:lnSpc>
            </a:pPr>
            <a:r>
              <a:rPr lang="en-US" sz="2600" dirty="0">
                <a:latin typeface="Arial"/>
                <a:cs typeface="Arial"/>
              </a:rPr>
              <a:t>Universal Information Access</a:t>
            </a:r>
            <a:endParaRPr lang="en-US" sz="2600" dirty="0">
              <a:latin typeface="Arial" panose="020B0604020202020204" pitchFamily="34" charset="0"/>
              <a:cs typeface="Arial" panose="020B0604020202020204" pitchFamily="34" charset="0"/>
            </a:endParaRPr>
          </a:p>
          <a:p>
            <a:pPr marL="457200" indent="-457200">
              <a:lnSpc>
                <a:spcPct val="100000"/>
              </a:lnSpc>
            </a:pPr>
            <a:r>
              <a:rPr lang="en-US" sz="2600" dirty="0">
                <a:latin typeface="Arial"/>
                <a:cs typeface="Arial"/>
              </a:rPr>
              <a:t>Device Independence</a:t>
            </a:r>
            <a:endParaRPr lang="en-US" sz="2600" dirty="0">
              <a:latin typeface="Arial" panose="020B0604020202020204" pitchFamily="34" charset="0"/>
              <a:cs typeface="Arial" panose="020B0604020202020204" pitchFamily="34" charset="0"/>
            </a:endParaRPr>
          </a:p>
          <a:p>
            <a:pPr>
              <a:lnSpc>
                <a:spcPct val="100000"/>
              </a:lnSpc>
            </a:pPr>
            <a:endParaRPr lang="en-US" sz="2600" dirty="0">
              <a:latin typeface="Arial" panose="020B0604020202020204" pitchFamily="34" charset="0"/>
              <a:cs typeface="Arial" panose="020B0604020202020204" pitchFamily="34" charset="0"/>
            </a:endParaRPr>
          </a:p>
          <a:p>
            <a:endParaRPr lang="en-US" sz="2600" dirty="0">
              <a:latin typeface="Arial" panose="020B0604020202020204" pitchFamily="34" charset="0"/>
              <a:cs typeface="Arial" panose="020B0604020202020204" pitchFamily="34" charset="0"/>
            </a:endParaRPr>
          </a:p>
          <a:p>
            <a:endParaRPr lang="en-US" sz="2600" dirty="0">
              <a:latin typeface="Arial" panose="020B0604020202020204" pitchFamily="34" charset="0"/>
              <a:cs typeface="Arial" panose="020B0604020202020204" pitchFamily="34" charset="0"/>
            </a:endParaRPr>
          </a:p>
          <a:p>
            <a:endParaRPr lang="en-US" sz="2600"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xmlns="" id="{49FFEB4C-F209-4AE7-AA2B-B3C26CE2C51D}"/>
              </a:ext>
            </a:extLst>
          </p:cNvPr>
          <p:cNvSpPr>
            <a:spLocks noGrp="1"/>
          </p:cNvSpPr>
          <p:nvPr>
            <p:ph type="title" idx="4294967295"/>
          </p:nvPr>
        </p:nvSpPr>
        <p:spPr>
          <a:xfrm>
            <a:off x="421969" y="0"/>
            <a:ext cx="10515600" cy="1108075"/>
          </a:xfrm>
        </p:spPr>
        <p:txBody>
          <a:bodyPr>
            <a:normAutofit/>
          </a:bodyPr>
          <a:lstStyle/>
          <a:p>
            <a:r>
              <a:rPr lang="en-US" b="1" dirty="0">
                <a:solidFill>
                  <a:srgbClr val="1E4E79"/>
                </a:solidFill>
                <a:latin typeface="Arial" panose="020B0604020202020204" pitchFamily="34" charset="0"/>
                <a:cs typeface="Arial" panose="020B0604020202020204" pitchFamily="34" charset="0"/>
              </a:rPr>
              <a:t>Advantages</a:t>
            </a:r>
          </a:p>
        </p:txBody>
      </p:sp>
      <p:sp>
        <p:nvSpPr>
          <p:cNvPr id="3" name="Footer Placeholder 2">
            <a:extLst>
              <a:ext uri="{FF2B5EF4-FFF2-40B4-BE49-F238E27FC236}">
                <a16:creationId xmlns:a16="http://schemas.microsoft.com/office/drawing/2014/main" xmlns="" id="{46E8F3D0-EE35-4CD5-85E7-45477ABDEAB7}"/>
              </a:ext>
            </a:extLst>
          </p:cNvPr>
          <p:cNvSpPr>
            <a:spLocks noGrp="1"/>
          </p:cNvSpPr>
          <p:nvPr>
            <p:ph type="ftr" sz="quarter" idx="11"/>
          </p:nvPr>
        </p:nvSpPr>
        <p:spPr>
          <a:xfrm>
            <a:off x="3238500" y="6336895"/>
            <a:ext cx="4914900" cy="365125"/>
          </a:xfrm>
        </p:spPr>
        <p:txBody>
          <a:bodyPr/>
          <a:lstStyle/>
          <a:p>
            <a:r>
              <a:rPr lang="en-US" dirty="0"/>
              <a:t>© </a:t>
            </a:r>
            <a:r>
              <a:rPr lang="en-US" dirty="0" err="1"/>
              <a:t>Edunet</a:t>
            </a:r>
            <a:r>
              <a:rPr lang="en-US" dirty="0"/>
              <a:t> Foundation. All rights reserved.</a:t>
            </a:r>
            <a:endParaRPr lang="en-IN" dirty="0"/>
          </a:p>
        </p:txBody>
      </p:sp>
    </p:spTree>
    <p:extLst>
      <p:ext uri="{BB962C8B-B14F-4D97-AF65-F5344CB8AC3E}">
        <p14:creationId xmlns:p14="http://schemas.microsoft.com/office/powerpoint/2010/main" val="30900500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43ED3A-FCC4-ADAC-D108-2AE9ED1F684E}"/>
              </a:ext>
            </a:extLst>
          </p:cNvPr>
          <p:cNvSpPr>
            <a:spLocks noGrp="1"/>
          </p:cNvSpPr>
          <p:nvPr>
            <p:ph type="title"/>
          </p:nvPr>
        </p:nvSpPr>
        <p:spPr>
          <a:xfrm>
            <a:off x="317500" y="0"/>
            <a:ext cx="10515600" cy="1325563"/>
          </a:xfrm>
        </p:spPr>
        <p:txBody>
          <a:bodyPr/>
          <a:lstStyle/>
          <a:p>
            <a:r>
              <a:rPr lang="en-US" b="1">
                <a:solidFill>
                  <a:srgbClr val="1E4E79"/>
                </a:solidFill>
                <a:latin typeface="Arial"/>
                <a:cs typeface="Calibri Light"/>
              </a:rPr>
              <a:t>Why are Businesses migrating to Cloud ?</a:t>
            </a:r>
            <a:endParaRPr lang="en-US" b="1">
              <a:solidFill>
                <a:srgbClr val="1E4E79"/>
              </a:solidFill>
              <a:latin typeface="Arial"/>
              <a:cs typeface="Arial"/>
            </a:endParaRPr>
          </a:p>
        </p:txBody>
      </p:sp>
      <p:pic>
        <p:nvPicPr>
          <p:cNvPr id="5" name="Picture 5" descr="Timeline&#10;&#10;Description automatically generated">
            <a:extLst>
              <a:ext uri="{FF2B5EF4-FFF2-40B4-BE49-F238E27FC236}">
                <a16:creationId xmlns:a16="http://schemas.microsoft.com/office/drawing/2014/main" xmlns="" id="{E0CBC030-BE6F-9AEE-8DA9-EC0D7518AE0C}"/>
              </a:ext>
            </a:extLst>
          </p:cNvPr>
          <p:cNvPicPr>
            <a:picLocks noGrp="1" noChangeAspect="1"/>
          </p:cNvPicPr>
          <p:nvPr>
            <p:ph idx="1"/>
          </p:nvPr>
        </p:nvPicPr>
        <p:blipFill>
          <a:blip r:embed="rId3"/>
          <a:stretch>
            <a:fillRect/>
          </a:stretch>
        </p:blipFill>
        <p:spPr>
          <a:xfrm>
            <a:off x="1244601" y="1529691"/>
            <a:ext cx="9731176" cy="3948772"/>
          </a:xfrm>
        </p:spPr>
      </p:pic>
      <p:sp>
        <p:nvSpPr>
          <p:cNvPr id="4" name="Footer Placeholder 3">
            <a:extLst>
              <a:ext uri="{FF2B5EF4-FFF2-40B4-BE49-F238E27FC236}">
                <a16:creationId xmlns:a16="http://schemas.microsoft.com/office/drawing/2014/main" xmlns="" id="{B0DD42DE-BAE9-8031-506D-0BDE363119BC}"/>
              </a:ext>
            </a:extLst>
          </p:cNvPr>
          <p:cNvSpPr>
            <a:spLocks noGrp="1"/>
          </p:cNvSpPr>
          <p:nvPr>
            <p:ph type="ftr" sz="quarter" idx="4294967295"/>
          </p:nvPr>
        </p:nvSpPr>
        <p:spPr>
          <a:xfrm>
            <a:off x="3048000" y="6356350"/>
            <a:ext cx="5105400" cy="365125"/>
          </a:xfrm>
          <a:prstGeom prst="rect">
            <a:avLst/>
          </a:prstGeom>
        </p:spPr>
        <p:txBody>
          <a:bodyPr/>
          <a:lstStyle/>
          <a:p>
            <a:r>
              <a:rPr lang="en-US">
                <a:solidFill>
                  <a:schemeClr val="tx1"/>
                </a:solidFill>
              </a:rPr>
              <a:t>© Edunet Foundation. All rights reserved.</a:t>
            </a:r>
            <a:endParaRPr lang="en-IN"/>
          </a:p>
        </p:txBody>
      </p:sp>
      <p:sp>
        <p:nvSpPr>
          <p:cNvPr id="6" name="TextBox 5">
            <a:extLst>
              <a:ext uri="{FF2B5EF4-FFF2-40B4-BE49-F238E27FC236}">
                <a16:creationId xmlns:a16="http://schemas.microsoft.com/office/drawing/2014/main" xmlns="" id="{80DE4FE2-7891-B89F-E92A-ABCEED650E35}"/>
              </a:ext>
            </a:extLst>
          </p:cNvPr>
          <p:cNvSpPr txBox="1"/>
          <p:nvPr/>
        </p:nvSpPr>
        <p:spPr>
          <a:xfrm>
            <a:off x="8563154" y="6363419"/>
            <a:ext cx="314576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hlinkClick r:id="rId4"/>
              </a:rPr>
              <a:t>Cloud Computing benefits</a:t>
            </a:r>
            <a:endParaRPr lang="en-US"/>
          </a:p>
        </p:txBody>
      </p:sp>
    </p:spTree>
    <p:extLst>
      <p:ext uri="{BB962C8B-B14F-4D97-AF65-F5344CB8AC3E}">
        <p14:creationId xmlns:p14="http://schemas.microsoft.com/office/powerpoint/2010/main" val="3428863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3D76CC7-A608-4D3A-9BE4-B75CB5652FE3}"/>
              </a:ext>
            </a:extLst>
          </p:cNvPr>
          <p:cNvSpPr>
            <a:spLocks noGrp="1"/>
          </p:cNvSpPr>
          <p:nvPr>
            <p:ph idx="1"/>
          </p:nvPr>
        </p:nvSpPr>
        <p:spPr>
          <a:xfrm>
            <a:off x="468827" y="1595336"/>
            <a:ext cx="11182399" cy="4581627"/>
          </a:xfrm>
        </p:spPr>
        <p:txBody>
          <a:bodyPr vert="horz" lIns="91440" tIns="45720" rIns="91440" bIns="45720" rtlCol="0" anchor="t">
            <a:normAutofit/>
          </a:bodyPr>
          <a:lstStyle/>
          <a:p>
            <a:pPr algn="just"/>
            <a:endParaRPr lang="en-US" sz="2600">
              <a:latin typeface="Arial"/>
              <a:cs typeface="Arial"/>
            </a:endParaRPr>
          </a:p>
          <a:p>
            <a:pPr algn="just"/>
            <a:endParaRPr lang="en-US" sz="2600">
              <a:latin typeface="Arial"/>
              <a:cs typeface="Arial"/>
            </a:endParaRPr>
          </a:p>
        </p:txBody>
      </p:sp>
      <p:sp>
        <p:nvSpPr>
          <p:cNvPr id="2" name="Title 1">
            <a:extLst>
              <a:ext uri="{FF2B5EF4-FFF2-40B4-BE49-F238E27FC236}">
                <a16:creationId xmlns:a16="http://schemas.microsoft.com/office/drawing/2014/main" xmlns="" id="{49FFEB4C-F209-4AE7-AA2B-B3C26CE2C51D}"/>
              </a:ext>
            </a:extLst>
          </p:cNvPr>
          <p:cNvSpPr>
            <a:spLocks noGrp="1"/>
          </p:cNvSpPr>
          <p:nvPr>
            <p:ph type="title" idx="4294967295"/>
          </p:nvPr>
        </p:nvSpPr>
        <p:spPr>
          <a:xfrm>
            <a:off x="182160" y="238646"/>
            <a:ext cx="10515600" cy="938742"/>
          </a:xfrm>
        </p:spPr>
        <p:txBody>
          <a:bodyPr>
            <a:normAutofit/>
          </a:bodyPr>
          <a:lstStyle/>
          <a:p>
            <a:r>
              <a:rPr lang="en-US" b="1" dirty="0">
                <a:solidFill>
                  <a:srgbClr val="1E4E79"/>
                </a:solidFill>
                <a:latin typeface="Arial"/>
                <a:cs typeface="Arial"/>
              </a:rPr>
              <a:t>Market Trends</a:t>
            </a:r>
            <a:endParaRPr lang="en-US" dirty="0">
              <a:solidFill>
                <a:srgbClr val="1E4E79"/>
              </a:solidFill>
            </a:endParaRPr>
          </a:p>
        </p:txBody>
      </p:sp>
      <p:sp>
        <p:nvSpPr>
          <p:cNvPr id="3" name="Footer Placeholder 2">
            <a:extLst>
              <a:ext uri="{FF2B5EF4-FFF2-40B4-BE49-F238E27FC236}">
                <a16:creationId xmlns:a16="http://schemas.microsoft.com/office/drawing/2014/main" xmlns="" id="{46E8F3D0-EE35-4CD5-85E7-45477ABDEAB7}"/>
              </a:ext>
            </a:extLst>
          </p:cNvPr>
          <p:cNvSpPr>
            <a:spLocks noGrp="1"/>
          </p:cNvSpPr>
          <p:nvPr>
            <p:ph type="ftr" sz="quarter" idx="11"/>
          </p:nvPr>
        </p:nvSpPr>
        <p:spPr>
          <a:xfrm>
            <a:off x="2988307" y="6336895"/>
            <a:ext cx="5165093" cy="365125"/>
          </a:xfrm>
        </p:spPr>
        <p:txBody>
          <a:bodyPr/>
          <a:lstStyle/>
          <a:p>
            <a:r>
              <a:rPr lang="en-US" dirty="0"/>
              <a:t>© </a:t>
            </a:r>
            <a:r>
              <a:rPr lang="en-US" dirty="0" err="1"/>
              <a:t>Edunet</a:t>
            </a:r>
            <a:r>
              <a:rPr lang="en-US" dirty="0"/>
              <a:t> Foundation. All rights reserved.</a:t>
            </a:r>
            <a:endParaRPr lang="en-IN" dirty="0"/>
          </a:p>
        </p:txBody>
      </p:sp>
      <p:pic>
        <p:nvPicPr>
          <p:cNvPr id="4" name="Picture 5" descr="Text&#10;&#10;Description automatically generated">
            <a:extLst>
              <a:ext uri="{FF2B5EF4-FFF2-40B4-BE49-F238E27FC236}">
                <a16:creationId xmlns:a16="http://schemas.microsoft.com/office/drawing/2014/main" xmlns="" id="{9C50511C-2BCB-C761-218F-0A583C01EADC}"/>
              </a:ext>
            </a:extLst>
          </p:cNvPr>
          <p:cNvPicPr>
            <a:picLocks noChangeAspect="1"/>
          </p:cNvPicPr>
          <p:nvPr/>
        </p:nvPicPr>
        <p:blipFill>
          <a:blip r:embed="rId3"/>
          <a:stretch>
            <a:fillRect/>
          </a:stretch>
        </p:blipFill>
        <p:spPr>
          <a:xfrm>
            <a:off x="1616776" y="1559744"/>
            <a:ext cx="8525820" cy="371167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xmlns="" id="{060C555F-FF73-BB83-EE9E-DBF096CAC582}"/>
              </a:ext>
            </a:extLst>
          </p:cNvPr>
          <p:cNvSpPr txBox="1"/>
          <p:nvPr/>
        </p:nvSpPr>
        <p:spPr>
          <a:xfrm>
            <a:off x="2988307" y="5903628"/>
            <a:ext cx="5135168" cy="261610"/>
          </a:xfrm>
          <a:prstGeom prst="rect">
            <a:avLst/>
          </a:prstGeom>
          <a:noFill/>
        </p:spPr>
        <p:txBody>
          <a:bodyPr wrap="square" lIns="91440" tIns="45720" rIns="91440" bIns="45720" anchor="t">
            <a:spAutoFit/>
          </a:bodyPr>
          <a:lstStyle/>
          <a:p>
            <a:pPr algn="ctr"/>
            <a:r>
              <a:rPr lang="en-IN" sz="1100">
                <a:ea typeface="+mn-lt"/>
                <a:cs typeface="+mn-lt"/>
                <a:hlinkClick r:id="rId4"/>
              </a:rPr>
              <a:t> T811175985_g.jpg (650×405) (openpr.com)</a:t>
            </a:r>
            <a:endParaRPr lang="en-US"/>
          </a:p>
        </p:txBody>
      </p:sp>
    </p:spTree>
    <p:extLst>
      <p:ext uri="{BB962C8B-B14F-4D97-AF65-F5344CB8AC3E}">
        <p14:creationId xmlns:p14="http://schemas.microsoft.com/office/powerpoint/2010/main" val="3283819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3D76CC7-A608-4D3A-9BE4-B75CB5652FE3}"/>
              </a:ext>
            </a:extLst>
          </p:cNvPr>
          <p:cNvSpPr>
            <a:spLocks noGrp="1"/>
          </p:cNvSpPr>
          <p:nvPr>
            <p:ph idx="1"/>
          </p:nvPr>
        </p:nvSpPr>
        <p:spPr>
          <a:xfrm>
            <a:off x="468827" y="1595336"/>
            <a:ext cx="11182399" cy="4581627"/>
          </a:xfrm>
        </p:spPr>
        <p:txBody>
          <a:bodyPr vert="horz" lIns="91440" tIns="45720" rIns="91440" bIns="45720" rtlCol="0" anchor="t">
            <a:normAutofit/>
          </a:bodyPr>
          <a:lstStyle/>
          <a:p>
            <a:pPr algn="just"/>
            <a:endParaRPr lang="en-US" sz="2600">
              <a:latin typeface="Arial"/>
              <a:cs typeface="Arial"/>
            </a:endParaRPr>
          </a:p>
          <a:p>
            <a:pPr algn="just"/>
            <a:endParaRPr lang="en-US" sz="2600">
              <a:latin typeface="Arial"/>
              <a:cs typeface="Arial"/>
            </a:endParaRPr>
          </a:p>
        </p:txBody>
      </p:sp>
      <p:sp>
        <p:nvSpPr>
          <p:cNvPr id="2" name="Title 1">
            <a:extLst>
              <a:ext uri="{FF2B5EF4-FFF2-40B4-BE49-F238E27FC236}">
                <a16:creationId xmlns:a16="http://schemas.microsoft.com/office/drawing/2014/main" xmlns="" id="{49FFEB4C-F209-4AE7-AA2B-B3C26CE2C51D}"/>
              </a:ext>
            </a:extLst>
          </p:cNvPr>
          <p:cNvSpPr>
            <a:spLocks noGrp="1"/>
          </p:cNvSpPr>
          <p:nvPr>
            <p:ph type="title" idx="4294967295"/>
          </p:nvPr>
        </p:nvSpPr>
        <p:spPr>
          <a:xfrm>
            <a:off x="398060" y="732224"/>
            <a:ext cx="10515600" cy="875601"/>
          </a:xfrm>
        </p:spPr>
        <p:txBody>
          <a:bodyPr>
            <a:normAutofit/>
          </a:bodyPr>
          <a:lstStyle/>
          <a:p>
            <a:r>
              <a:rPr lang="en-US" b="1">
                <a:solidFill>
                  <a:srgbClr val="1E4E79"/>
                </a:solidFill>
                <a:latin typeface="Arial"/>
                <a:cs typeface="Arial"/>
              </a:rPr>
              <a:t>Market Trends</a:t>
            </a:r>
            <a:endParaRPr lang="en-US">
              <a:solidFill>
                <a:srgbClr val="1E4E79"/>
              </a:solidFill>
            </a:endParaRPr>
          </a:p>
        </p:txBody>
      </p:sp>
      <p:sp>
        <p:nvSpPr>
          <p:cNvPr id="3" name="Footer Placeholder 2">
            <a:extLst>
              <a:ext uri="{FF2B5EF4-FFF2-40B4-BE49-F238E27FC236}">
                <a16:creationId xmlns:a16="http://schemas.microsoft.com/office/drawing/2014/main" xmlns="" id="{46E8F3D0-EE35-4CD5-85E7-45477ABDEAB7}"/>
              </a:ext>
            </a:extLst>
          </p:cNvPr>
          <p:cNvSpPr>
            <a:spLocks noGrp="1"/>
          </p:cNvSpPr>
          <p:nvPr>
            <p:ph type="ftr" sz="quarter" idx="11"/>
          </p:nvPr>
        </p:nvSpPr>
        <p:spPr>
          <a:xfrm>
            <a:off x="4038600" y="6336895"/>
            <a:ext cx="4114800" cy="365125"/>
          </a:xfrm>
        </p:spPr>
        <p:txBody>
          <a:bodyPr/>
          <a:lstStyle/>
          <a:p>
            <a:r>
              <a:rPr lang="en-US"/>
              <a:t>© Edunet Foundation. All rights reserved.</a:t>
            </a:r>
            <a:endParaRPr lang="en-IN"/>
          </a:p>
        </p:txBody>
      </p:sp>
      <p:sp>
        <p:nvSpPr>
          <p:cNvPr id="7" name="TextBox 6">
            <a:extLst>
              <a:ext uri="{FF2B5EF4-FFF2-40B4-BE49-F238E27FC236}">
                <a16:creationId xmlns:a16="http://schemas.microsoft.com/office/drawing/2014/main" xmlns="" id="{060C555F-FF73-BB83-EE9E-DBF096CAC582}"/>
              </a:ext>
            </a:extLst>
          </p:cNvPr>
          <p:cNvSpPr txBox="1"/>
          <p:nvPr/>
        </p:nvSpPr>
        <p:spPr>
          <a:xfrm>
            <a:off x="3148506" y="5671153"/>
            <a:ext cx="5576723" cy="261610"/>
          </a:xfrm>
          <a:prstGeom prst="rect">
            <a:avLst/>
          </a:prstGeom>
          <a:noFill/>
        </p:spPr>
        <p:txBody>
          <a:bodyPr wrap="square" lIns="91440" tIns="45720" rIns="91440" bIns="45720" anchor="t">
            <a:spAutoFit/>
          </a:bodyPr>
          <a:lstStyle/>
          <a:p>
            <a:pPr algn="ctr"/>
            <a:r>
              <a:rPr lang="en-IN" sz="1100">
                <a:ea typeface="+mn-lt"/>
                <a:cs typeface="+mn-lt"/>
                <a:hlinkClick r:id="rId3"/>
              </a:rPr>
              <a:t>Cloud-Computing-Market-Size-2021-to-2030.jpg (2172×1286) (precedenceresearch.com)</a:t>
            </a:r>
            <a:endParaRPr lang="en-US">
              <a:ea typeface="+mn-lt"/>
              <a:cs typeface="+mn-lt"/>
              <a:hlinkClick r:id="rId3"/>
            </a:endParaRPr>
          </a:p>
        </p:txBody>
      </p:sp>
      <p:pic>
        <p:nvPicPr>
          <p:cNvPr id="5" name="Picture 5" descr="Diagram&#10;&#10;Description automatically generated">
            <a:extLst>
              <a:ext uri="{FF2B5EF4-FFF2-40B4-BE49-F238E27FC236}">
                <a16:creationId xmlns:a16="http://schemas.microsoft.com/office/drawing/2014/main" xmlns="" id="{C21C1B53-E384-CB45-791D-1BEFF155297F}"/>
              </a:ext>
            </a:extLst>
          </p:cNvPr>
          <p:cNvPicPr>
            <a:picLocks noChangeAspect="1"/>
          </p:cNvPicPr>
          <p:nvPr/>
        </p:nvPicPr>
        <p:blipFill>
          <a:blip r:embed="rId4"/>
          <a:stretch>
            <a:fillRect/>
          </a:stretch>
        </p:blipFill>
        <p:spPr>
          <a:xfrm>
            <a:off x="1151144" y="1713235"/>
            <a:ext cx="9012946" cy="377909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2407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9726757-58CA-44DA-84FD-4916214903A6}"/>
              </a:ext>
            </a:extLst>
          </p:cNvPr>
          <p:cNvSpPr>
            <a:spLocks noGrp="1"/>
          </p:cNvSpPr>
          <p:nvPr>
            <p:ph type="title"/>
          </p:nvPr>
        </p:nvSpPr>
        <p:spPr>
          <a:xfrm>
            <a:off x="311750" y="493322"/>
            <a:ext cx="4189562" cy="764847"/>
          </a:xfrm>
        </p:spPr>
        <p:txBody>
          <a:bodyPr>
            <a:normAutofit/>
          </a:bodyPr>
          <a:lstStyle/>
          <a:p>
            <a:r>
              <a:rPr lang="en-US" b="1" dirty="0">
                <a:solidFill>
                  <a:srgbClr val="1E4E79"/>
                </a:solidFill>
                <a:latin typeface="Arial"/>
                <a:ea typeface="+mj-lt"/>
                <a:cs typeface="+mj-lt"/>
              </a:rPr>
              <a:t>Job Trends</a:t>
            </a:r>
            <a:endParaRPr lang="en-US" b="1" dirty="0">
              <a:solidFill>
                <a:srgbClr val="1E4E79"/>
              </a:solidFill>
              <a:latin typeface="Arial"/>
              <a:ea typeface="Calibri Light"/>
              <a:cs typeface="Calibri Light"/>
            </a:endParaRPr>
          </a:p>
        </p:txBody>
      </p:sp>
      <p:pic>
        <p:nvPicPr>
          <p:cNvPr id="8" name="Picture 8" descr="Chart&#10;&#10;Description automatically generated">
            <a:extLst>
              <a:ext uri="{FF2B5EF4-FFF2-40B4-BE49-F238E27FC236}">
                <a16:creationId xmlns:a16="http://schemas.microsoft.com/office/drawing/2014/main" xmlns="" id="{D09249F3-7C7A-E998-FF08-EEA820F7EAF9}"/>
              </a:ext>
            </a:extLst>
          </p:cNvPr>
          <p:cNvPicPr>
            <a:picLocks noChangeAspect="1"/>
          </p:cNvPicPr>
          <p:nvPr/>
        </p:nvPicPr>
        <p:blipFill rotWithShape="1">
          <a:blip r:embed="rId3"/>
          <a:srcRect t="217" r="146" b="13125"/>
          <a:stretch/>
        </p:blipFill>
        <p:spPr>
          <a:xfrm>
            <a:off x="1201947" y="1930222"/>
            <a:ext cx="9802487" cy="3766847"/>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9" name="TextBox 8">
            <a:extLst>
              <a:ext uri="{FF2B5EF4-FFF2-40B4-BE49-F238E27FC236}">
                <a16:creationId xmlns:a16="http://schemas.microsoft.com/office/drawing/2014/main" xmlns="" id="{A568CA0A-BDE2-8149-AB86-D80046A3673F}"/>
              </a:ext>
            </a:extLst>
          </p:cNvPr>
          <p:cNvSpPr txBox="1"/>
          <p:nvPr/>
        </p:nvSpPr>
        <p:spPr>
          <a:xfrm>
            <a:off x="4264325" y="5932098"/>
            <a:ext cx="370648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linkClick r:id="rId4"/>
              </a:rPr>
              <a:t>job roles in cloud computing 2022 </a:t>
            </a:r>
            <a:endParaRPr lang="en-US" dirty="0"/>
          </a:p>
        </p:txBody>
      </p:sp>
    </p:spTree>
    <p:extLst>
      <p:ext uri="{BB962C8B-B14F-4D97-AF65-F5344CB8AC3E}">
        <p14:creationId xmlns:p14="http://schemas.microsoft.com/office/powerpoint/2010/main" val="3863347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3085A1-E095-619F-4E13-3E76DFAB7660}"/>
              </a:ext>
            </a:extLst>
          </p:cNvPr>
          <p:cNvSpPr>
            <a:spLocks noGrp="1"/>
          </p:cNvSpPr>
          <p:nvPr>
            <p:ph type="title"/>
          </p:nvPr>
        </p:nvSpPr>
        <p:spPr>
          <a:xfrm>
            <a:off x="246944" y="390524"/>
            <a:ext cx="10515600" cy="761120"/>
          </a:xfrm>
        </p:spPr>
        <p:txBody>
          <a:bodyPr/>
          <a:lstStyle/>
          <a:p>
            <a:r>
              <a:rPr lang="en-US" b="1" dirty="0">
                <a:solidFill>
                  <a:srgbClr val="1E4E79"/>
                </a:solidFill>
                <a:latin typeface="Arial"/>
                <a:ea typeface="Calibri Light"/>
                <a:cs typeface="Calibri Light"/>
              </a:rPr>
              <a:t>Cloud Security</a:t>
            </a:r>
            <a:endParaRPr lang="en-US" b="1" dirty="0">
              <a:solidFill>
                <a:srgbClr val="1E4E79"/>
              </a:solidFill>
              <a:latin typeface="Arial"/>
              <a:cs typeface="Arial"/>
            </a:endParaRPr>
          </a:p>
        </p:txBody>
      </p:sp>
      <p:sp>
        <p:nvSpPr>
          <p:cNvPr id="3" name="Content Placeholder 2">
            <a:extLst>
              <a:ext uri="{FF2B5EF4-FFF2-40B4-BE49-F238E27FC236}">
                <a16:creationId xmlns:a16="http://schemas.microsoft.com/office/drawing/2014/main" xmlns="" id="{579B58EC-4310-98CC-A865-B5B6FD4D8BA3}"/>
              </a:ext>
            </a:extLst>
          </p:cNvPr>
          <p:cNvSpPr>
            <a:spLocks noGrp="1"/>
          </p:cNvSpPr>
          <p:nvPr>
            <p:ph idx="1"/>
          </p:nvPr>
        </p:nvSpPr>
        <p:spPr>
          <a:xfrm>
            <a:off x="838200" y="1571626"/>
            <a:ext cx="6550380" cy="4605337"/>
          </a:xfrm>
        </p:spPr>
        <p:txBody>
          <a:bodyPr vert="horz" lIns="91440" tIns="45720" rIns="91440" bIns="45720" rtlCol="0" anchor="t">
            <a:normAutofit/>
          </a:bodyPr>
          <a:lstStyle/>
          <a:p>
            <a:pPr marL="0" indent="0">
              <a:buNone/>
            </a:pPr>
            <a:r>
              <a:rPr lang="en-US" dirty="0">
                <a:latin typeface="Arial"/>
                <a:ea typeface="Calibri"/>
                <a:cs typeface="Calibri"/>
              </a:rPr>
              <a:t>With the adoption of the best practices the cloud providers are ensuring cloud security. Some of them are listed below:</a:t>
            </a:r>
          </a:p>
          <a:p>
            <a:pPr marL="457200" indent="-457200"/>
            <a:r>
              <a:rPr lang="en-US" dirty="0">
                <a:latin typeface="Arial"/>
                <a:ea typeface="Calibri"/>
                <a:cs typeface="Calibri"/>
              </a:rPr>
              <a:t>Shared Responsibility between cloud provider and the customer</a:t>
            </a:r>
          </a:p>
          <a:p>
            <a:pPr marL="457200" indent="-457200"/>
            <a:r>
              <a:rPr lang="en-US" dirty="0">
                <a:latin typeface="Arial"/>
                <a:ea typeface="Calibri"/>
                <a:cs typeface="Calibri"/>
              </a:rPr>
              <a:t>Data Encryption</a:t>
            </a:r>
          </a:p>
          <a:p>
            <a:pPr marL="457200" indent="-457200"/>
            <a:r>
              <a:rPr lang="en-US" dirty="0">
                <a:latin typeface="Arial"/>
                <a:ea typeface="Calibri"/>
                <a:cs typeface="Calibri"/>
              </a:rPr>
              <a:t>User Identity and Access Management</a:t>
            </a:r>
          </a:p>
          <a:p>
            <a:pPr marL="457200" indent="-457200"/>
            <a:r>
              <a:rPr lang="en-US" dirty="0">
                <a:latin typeface="Arial"/>
                <a:ea typeface="Calibri"/>
                <a:cs typeface="Calibri"/>
              </a:rPr>
              <a:t>Collaborative Management</a:t>
            </a:r>
          </a:p>
          <a:p>
            <a:pPr marL="457200" indent="-457200"/>
            <a:r>
              <a:rPr lang="en-US" dirty="0">
                <a:latin typeface="Arial"/>
                <a:ea typeface="Calibri"/>
                <a:cs typeface="Calibri"/>
              </a:rPr>
              <a:t>Monitoring of cloud services</a:t>
            </a:r>
          </a:p>
          <a:p>
            <a:pPr marL="0" indent="0">
              <a:buNone/>
            </a:pPr>
            <a:endParaRPr lang="en-US" dirty="0">
              <a:latin typeface="Arial"/>
              <a:ea typeface="Calibri"/>
              <a:cs typeface="Calibri"/>
            </a:endParaRPr>
          </a:p>
          <a:p>
            <a:endParaRPr lang="en-US" dirty="0">
              <a:ea typeface="Calibri"/>
              <a:cs typeface="Calibri"/>
            </a:endParaRPr>
          </a:p>
        </p:txBody>
      </p:sp>
      <p:sp>
        <p:nvSpPr>
          <p:cNvPr id="4" name="Footer Placeholder 3">
            <a:extLst>
              <a:ext uri="{FF2B5EF4-FFF2-40B4-BE49-F238E27FC236}">
                <a16:creationId xmlns:a16="http://schemas.microsoft.com/office/drawing/2014/main" xmlns="" id="{E86FA765-6C7F-B4FA-DA86-3686D0F489B5}"/>
              </a:ext>
            </a:extLst>
          </p:cNvPr>
          <p:cNvSpPr>
            <a:spLocks noGrp="1"/>
          </p:cNvSpPr>
          <p:nvPr>
            <p:ph type="ftr" sz="quarter" idx="4294967295"/>
          </p:nvPr>
        </p:nvSpPr>
        <p:spPr>
          <a:xfrm>
            <a:off x="2667000" y="6356350"/>
            <a:ext cx="5486400" cy="365125"/>
          </a:xfrm>
          <a:prstGeom prst="rect">
            <a:avLst/>
          </a:prstGeom>
        </p:spPr>
        <p:txBody>
          <a:bodyPr/>
          <a:lstStyle/>
          <a:p>
            <a:r>
              <a:rPr lang="en-US" dirty="0">
                <a:solidFill>
                  <a:schemeClr val="tx1"/>
                </a:solidFill>
              </a:rPr>
              <a:t>© </a:t>
            </a:r>
            <a:r>
              <a:rPr lang="en-US" dirty="0" err="1">
                <a:solidFill>
                  <a:schemeClr val="tx1"/>
                </a:solidFill>
              </a:rPr>
              <a:t>Edunet</a:t>
            </a:r>
            <a:r>
              <a:rPr lang="en-US" dirty="0">
                <a:solidFill>
                  <a:schemeClr val="tx1"/>
                </a:solidFill>
              </a:rPr>
              <a:t> Foundation. All rights reserved.</a:t>
            </a:r>
            <a:endParaRPr lang="en-IN" dirty="0"/>
          </a:p>
        </p:txBody>
      </p:sp>
      <p:pic>
        <p:nvPicPr>
          <p:cNvPr id="5" name="Picture 5" descr="Icon&#10;&#10;Description automatically generated">
            <a:extLst>
              <a:ext uri="{FF2B5EF4-FFF2-40B4-BE49-F238E27FC236}">
                <a16:creationId xmlns:a16="http://schemas.microsoft.com/office/drawing/2014/main" xmlns="" id="{B3A28AEF-FA81-CB84-7F17-CE59B076FF7B}"/>
              </a:ext>
            </a:extLst>
          </p:cNvPr>
          <p:cNvPicPr>
            <a:picLocks noChangeAspect="1"/>
          </p:cNvPicPr>
          <p:nvPr/>
        </p:nvPicPr>
        <p:blipFill>
          <a:blip r:embed="rId3"/>
          <a:stretch>
            <a:fillRect/>
          </a:stretch>
        </p:blipFill>
        <p:spPr>
          <a:xfrm>
            <a:off x="7588957" y="1577622"/>
            <a:ext cx="4365975" cy="3914420"/>
          </a:xfrm>
          <a:prstGeom prst="rect">
            <a:avLst/>
          </a:prstGeom>
        </p:spPr>
      </p:pic>
      <p:sp>
        <p:nvSpPr>
          <p:cNvPr id="6" name="TextBox 5">
            <a:extLst>
              <a:ext uri="{FF2B5EF4-FFF2-40B4-BE49-F238E27FC236}">
                <a16:creationId xmlns:a16="http://schemas.microsoft.com/office/drawing/2014/main" xmlns="" id="{C57FB139-75B2-7F37-FEBC-F128E5AD9B90}"/>
              </a:ext>
            </a:extLst>
          </p:cNvPr>
          <p:cNvSpPr txBox="1"/>
          <p:nvPr/>
        </p:nvSpPr>
        <p:spPr>
          <a:xfrm>
            <a:off x="8153400" y="562751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hlinkClick r:id="rId4"/>
              </a:rPr>
              <a:t>cloud security</a:t>
            </a:r>
            <a:endParaRPr lang="en-US" dirty="0">
              <a:ea typeface="Calibri" panose="020F0502020204030204"/>
              <a:cs typeface="Calibri" panose="020F0502020204030204"/>
            </a:endParaRPr>
          </a:p>
        </p:txBody>
      </p:sp>
    </p:spTree>
    <p:extLst>
      <p:ext uri="{BB962C8B-B14F-4D97-AF65-F5344CB8AC3E}">
        <p14:creationId xmlns:p14="http://schemas.microsoft.com/office/powerpoint/2010/main" val="2362775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9B993C3-38BB-AD72-E4CF-30DFCF18E443}"/>
              </a:ext>
            </a:extLst>
          </p:cNvPr>
          <p:cNvSpPr>
            <a:spLocks noGrp="1"/>
          </p:cNvSpPr>
          <p:nvPr>
            <p:ph type="ctrTitle"/>
          </p:nvPr>
        </p:nvSpPr>
        <p:spPr>
          <a:xfrm>
            <a:off x="457522" y="570808"/>
            <a:ext cx="10190135" cy="1147736"/>
          </a:xfrm>
        </p:spPr>
        <p:txBody>
          <a:bodyPr/>
          <a:lstStyle/>
          <a:p>
            <a:r>
              <a:rPr lang="en-US" b="1" dirty="0">
                <a:solidFill>
                  <a:schemeClr val="accent1"/>
                </a:solidFill>
                <a:latin typeface="Arial"/>
                <a:cs typeface="Arial"/>
              </a:rPr>
              <a:t>Moving Ahead with Cloud</a:t>
            </a:r>
            <a:endParaRPr lang="en-US" dirty="0">
              <a:solidFill>
                <a:schemeClr val="accent1"/>
              </a:solidFill>
            </a:endParaRPr>
          </a:p>
        </p:txBody>
      </p:sp>
      <p:sp>
        <p:nvSpPr>
          <p:cNvPr id="3" name="Subtitle 2">
            <a:extLst>
              <a:ext uri="{FF2B5EF4-FFF2-40B4-BE49-F238E27FC236}">
                <a16:creationId xmlns:a16="http://schemas.microsoft.com/office/drawing/2014/main" xmlns="" id="{16B11504-A72D-9B1F-70FD-E37101F67E21}"/>
              </a:ext>
            </a:extLst>
          </p:cNvPr>
          <p:cNvSpPr>
            <a:spLocks noGrp="1"/>
          </p:cNvSpPr>
          <p:nvPr>
            <p:ph type="subTitle" idx="1"/>
          </p:nvPr>
        </p:nvSpPr>
        <p:spPr>
          <a:xfrm>
            <a:off x="622300" y="1697996"/>
            <a:ext cx="9144000" cy="700034"/>
          </a:xfrm>
        </p:spPr>
        <p:txBody>
          <a:bodyPr vert="horz" lIns="91440" tIns="45720" rIns="91440" bIns="45720" rtlCol="0" anchor="t">
            <a:normAutofit/>
          </a:bodyPr>
          <a:lstStyle/>
          <a:p>
            <a:r>
              <a:rPr lang="en-US" b="1" dirty="0">
                <a:solidFill>
                  <a:srgbClr val="1E4E79"/>
                </a:solidFill>
                <a:latin typeface="Arial"/>
                <a:cs typeface="Calibri"/>
              </a:rPr>
              <a:t>Introduction to Cloud Computing</a:t>
            </a:r>
            <a:endParaRPr lang="en-US" b="1" dirty="0">
              <a:solidFill>
                <a:srgbClr val="1E4E79"/>
              </a:solidFill>
              <a:latin typeface="Arial"/>
              <a:cs typeface="Arial"/>
            </a:endParaRPr>
          </a:p>
        </p:txBody>
      </p:sp>
      <p:sp>
        <p:nvSpPr>
          <p:cNvPr id="4" name="Footer Placeholder 3">
            <a:extLst>
              <a:ext uri="{FF2B5EF4-FFF2-40B4-BE49-F238E27FC236}">
                <a16:creationId xmlns:a16="http://schemas.microsoft.com/office/drawing/2014/main" xmlns="" id="{7E796677-CFF7-FBF7-00BA-52C105764508}"/>
              </a:ext>
            </a:extLst>
          </p:cNvPr>
          <p:cNvSpPr>
            <a:spLocks noGrp="1"/>
          </p:cNvSpPr>
          <p:nvPr>
            <p:ph type="ftr" sz="quarter" idx="11"/>
          </p:nvPr>
        </p:nvSpPr>
        <p:spPr/>
        <p:txBody>
          <a:bodyPr/>
          <a:lstStyle/>
          <a:p>
            <a:r>
              <a:rPr lang="en-US"/>
              <a:t>© Edunet Foundation. All rights reserved.</a:t>
            </a:r>
            <a:endParaRPr lang="en-IN"/>
          </a:p>
        </p:txBody>
      </p:sp>
      <p:pic>
        <p:nvPicPr>
          <p:cNvPr id="5" name="Picture 5" descr="A picture containing text, nature&#10;&#10;Description automatically generated">
            <a:extLst>
              <a:ext uri="{FF2B5EF4-FFF2-40B4-BE49-F238E27FC236}">
                <a16:creationId xmlns:a16="http://schemas.microsoft.com/office/drawing/2014/main" xmlns="" id="{2F223360-C4BF-02AA-6FAF-2E2D4964F039}"/>
              </a:ext>
            </a:extLst>
          </p:cNvPr>
          <p:cNvPicPr>
            <a:picLocks noChangeAspect="1"/>
          </p:cNvPicPr>
          <p:nvPr/>
        </p:nvPicPr>
        <p:blipFill>
          <a:blip r:embed="rId3"/>
          <a:stretch>
            <a:fillRect/>
          </a:stretch>
        </p:blipFill>
        <p:spPr>
          <a:xfrm>
            <a:off x="2261612" y="3342397"/>
            <a:ext cx="8386045" cy="283301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42559729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8BE4CA82-64EC-4D4E-A5E5-3EBB66E7B24C}"/>
              </a:ext>
            </a:extLst>
          </p:cNvPr>
          <p:cNvSpPr>
            <a:spLocks noGrp="1"/>
          </p:cNvSpPr>
          <p:nvPr>
            <p:ph type="title" idx="4294967295"/>
          </p:nvPr>
        </p:nvSpPr>
        <p:spPr>
          <a:xfrm>
            <a:off x="1288949" y="2766218"/>
            <a:ext cx="9297987" cy="2001298"/>
          </a:xfrm>
        </p:spPr>
        <p:txBody>
          <a:bodyPr/>
          <a:lstStyle/>
          <a:p>
            <a:pPr algn="ctr"/>
            <a:r>
              <a:rPr lang="en-US" b="1" dirty="0">
                <a:solidFill>
                  <a:srgbClr val="1E4E79"/>
                </a:solidFill>
                <a:latin typeface="Arial"/>
                <a:cs typeface="Arial"/>
              </a:rPr>
              <a:t>THANK YOU</a:t>
            </a:r>
          </a:p>
        </p:txBody>
      </p:sp>
      <p:sp>
        <p:nvSpPr>
          <p:cNvPr id="2" name="Footer Placeholder 1">
            <a:extLst>
              <a:ext uri="{FF2B5EF4-FFF2-40B4-BE49-F238E27FC236}">
                <a16:creationId xmlns:a16="http://schemas.microsoft.com/office/drawing/2014/main" xmlns="" id="{45079E46-532D-4623-914D-EC0E7A463079}"/>
              </a:ext>
            </a:extLst>
          </p:cNvPr>
          <p:cNvSpPr>
            <a:spLocks noGrp="1"/>
          </p:cNvSpPr>
          <p:nvPr>
            <p:ph type="ftr" sz="quarter" idx="11"/>
          </p:nvPr>
        </p:nvSpPr>
        <p:spPr/>
        <p:txBody>
          <a:bodyPr/>
          <a:lstStyle/>
          <a:p>
            <a:r>
              <a:rPr lang="en-US"/>
              <a:t>© Edunet Foundation. All rights reserved.</a:t>
            </a:r>
            <a:endParaRPr lang="en-IN"/>
          </a:p>
        </p:txBody>
      </p:sp>
    </p:spTree>
    <p:extLst>
      <p:ext uri="{BB962C8B-B14F-4D97-AF65-F5344CB8AC3E}">
        <p14:creationId xmlns:p14="http://schemas.microsoft.com/office/powerpoint/2010/main" val="21531645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4635B73-88FA-EE69-1DB1-DF2B6A7C2BE1}"/>
              </a:ext>
            </a:extLst>
          </p:cNvPr>
          <p:cNvSpPr>
            <a:spLocks noGrp="1"/>
          </p:cNvSpPr>
          <p:nvPr>
            <p:ph type="title"/>
          </p:nvPr>
        </p:nvSpPr>
        <p:spPr/>
        <p:txBody>
          <a:bodyPr/>
          <a:lstStyle/>
          <a:p>
            <a:endParaRPr lang="en-US"/>
          </a:p>
        </p:txBody>
      </p:sp>
      <p:sp>
        <p:nvSpPr>
          <p:cNvPr id="3" name="Content Placeholder 2">
            <a:extLst>
              <a:ext uri="{FF2B5EF4-FFF2-40B4-BE49-F238E27FC236}">
                <a16:creationId xmlns="" xmlns:a16="http://schemas.microsoft.com/office/drawing/2014/main" id="{81AF94BC-A254-476F-027B-B94E05AFAB1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351095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A824B2B-29AF-380C-B3E3-DF278E006B77}"/>
              </a:ext>
            </a:extLst>
          </p:cNvPr>
          <p:cNvSpPr>
            <a:spLocks noGrp="1"/>
          </p:cNvSpPr>
          <p:nvPr>
            <p:ph type="title"/>
          </p:nvPr>
        </p:nvSpPr>
        <p:spPr/>
        <p:txBody>
          <a:bodyPr/>
          <a:lstStyle/>
          <a:p>
            <a:r>
              <a:rPr lang="en-US" dirty="0"/>
              <a:t>Title</a:t>
            </a:r>
          </a:p>
        </p:txBody>
      </p:sp>
      <p:sp>
        <p:nvSpPr>
          <p:cNvPr id="3" name="Content Placeholder 2">
            <a:extLst>
              <a:ext uri="{FF2B5EF4-FFF2-40B4-BE49-F238E27FC236}">
                <a16:creationId xmlns="" xmlns:a16="http://schemas.microsoft.com/office/drawing/2014/main" id="{597D3052-2E1D-8250-C32A-FB9B80BE0C93}"/>
              </a:ext>
            </a:extLst>
          </p:cNvPr>
          <p:cNvSpPr>
            <a:spLocks noGrp="1"/>
          </p:cNvSpPr>
          <p:nvPr>
            <p:ph idx="1"/>
          </p:nvPr>
        </p:nvSpPr>
        <p:spPr>
          <a:xfrm>
            <a:off x="581192" y="1302026"/>
            <a:ext cx="10570328" cy="4318420"/>
          </a:xfrm>
        </p:spPr>
        <p:txBody>
          <a:bodyPr/>
          <a:lstStyle/>
          <a:p>
            <a:endParaRPr lang="en-US"/>
          </a:p>
        </p:txBody>
      </p:sp>
      <p:sp>
        <p:nvSpPr>
          <p:cNvPr id="6" name="TextBox 6">
            <a:extLst>
              <a:ext uri="{FF2B5EF4-FFF2-40B4-BE49-F238E27FC236}">
                <a16:creationId xmlns="" xmlns:a16="http://schemas.microsoft.com/office/drawing/2014/main" id="{CFF5AA82-6F27-AB97-0FC2-60A75D01FCBB}"/>
              </a:ext>
            </a:extLst>
          </p:cNvPr>
          <p:cNvSpPr txBox="1"/>
          <p:nvPr/>
        </p:nvSpPr>
        <p:spPr>
          <a:xfrm>
            <a:off x="581811" y="5675851"/>
            <a:ext cx="10565125" cy="307777"/>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t>Source:</a:t>
            </a:r>
            <a:r>
              <a:rPr lang="en-US" sz="1400" dirty="0">
                <a:solidFill>
                  <a:srgbClr val="000000"/>
                </a:solidFill>
              </a:rPr>
              <a:t> </a:t>
            </a:r>
            <a:r>
              <a:rPr lang="en-US" sz="1400" u="sng" dirty="0">
                <a:solidFill>
                  <a:srgbClr val="0000FF"/>
                </a:solidFill>
              </a:rPr>
              <a:t>https://www.ibm.com/academic/home</a:t>
            </a:r>
          </a:p>
        </p:txBody>
      </p:sp>
    </p:spTree>
    <p:extLst>
      <p:ext uri="{BB962C8B-B14F-4D97-AF65-F5344CB8AC3E}">
        <p14:creationId xmlns:p14="http://schemas.microsoft.com/office/powerpoint/2010/main" val="158852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300074-AE73-49CE-9362-690119E9AF19}"/>
              </a:ext>
            </a:extLst>
          </p:cNvPr>
          <p:cNvSpPr>
            <a:spLocks noGrp="1"/>
          </p:cNvSpPr>
          <p:nvPr>
            <p:ph type="title"/>
          </p:nvPr>
        </p:nvSpPr>
        <p:spPr>
          <a:xfrm>
            <a:off x="181890" y="664466"/>
            <a:ext cx="10515600" cy="971810"/>
          </a:xfrm>
        </p:spPr>
        <p:txBody>
          <a:bodyPr>
            <a:normAutofit/>
          </a:bodyPr>
          <a:lstStyle/>
          <a:p>
            <a:r>
              <a:rPr lang="en-IN" b="1">
                <a:solidFill>
                  <a:schemeClr val="accent1">
                    <a:lumMod val="50000"/>
                  </a:schemeClr>
                </a:solidFill>
                <a:latin typeface="Arial"/>
                <a:cs typeface="Arial"/>
              </a:rPr>
              <a:t>Overview</a:t>
            </a:r>
            <a:endParaRPr lang="en-US">
              <a:solidFill>
                <a:schemeClr val="accent1">
                  <a:lumMod val="50000"/>
                </a:schemeClr>
              </a:solidFill>
            </a:endParaRPr>
          </a:p>
        </p:txBody>
      </p:sp>
      <p:sp>
        <p:nvSpPr>
          <p:cNvPr id="3" name="Content Placeholder 2">
            <a:extLst>
              <a:ext uri="{FF2B5EF4-FFF2-40B4-BE49-F238E27FC236}">
                <a16:creationId xmlns:a16="http://schemas.microsoft.com/office/drawing/2014/main" xmlns="" id="{13AD184B-5327-45F9-9D48-30D4C10FD833}"/>
              </a:ext>
            </a:extLst>
          </p:cNvPr>
          <p:cNvSpPr>
            <a:spLocks noGrp="1"/>
          </p:cNvSpPr>
          <p:nvPr>
            <p:ph idx="1"/>
          </p:nvPr>
        </p:nvSpPr>
        <p:spPr>
          <a:xfrm>
            <a:off x="691684" y="1661944"/>
            <a:ext cx="10512094" cy="4070797"/>
          </a:xfrm>
        </p:spPr>
        <p:txBody>
          <a:bodyPr vert="horz" lIns="91440" tIns="45720" rIns="91440" bIns="45720" rtlCol="0" anchor="t">
            <a:normAutofit/>
          </a:bodyPr>
          <a:lstStyle/>
          <a:p>
            <a:pPr algn="just"/>
            <a:r>
              <a:rPr lang="en-US" sz="2400" dirty="0">
                <a:latin typeface="Arial"/>
                <a:ea typeface="+mn-lt"/>
                <a:cs typeface="+mn-lt"/>
              </a:rPr>
              <a:t>In this module we will discuss basics of cloud computing, why business are moving on cloud , Market and Job trends in cloud computing </a:t>
            </a:r>
            <a:r>
              <a:rPr lang="en-US" sz="2400" dirty="0" smtClean="0">
                <a:latin typeface="Arial"/>
                <a:ea typeface="+mn-lt"/>
                <a:cs typeface="+mn-lt"/>
              </a:rPr>
              <a:t>important </a:t>
            </a:r>
            <a:r>
              <a:rPr lang="en-US" sz="2400" dirty="0">
                <a:latin typeface="Arial"/>
                <a:ea typeface="+mn-lt"/>
                <a:cs typeface="+mn-lt"/>
              </a:rPr>
              <a:t>cloud </a:t>
            </a:r>
            <a:r>
              <a:rPr lang="en-US" sz="2400" dirty="0" smtClean="0">
                <a:latin typeface="Arial"/>
                <a:ea typeface="+mn-lt"/>
                <a:cs typeface="+mn-lt"/>
              </a:rPr>
              <a:t>terminologies</a:t>
            </a:r>
            <a:endParaRPr lang="en-US" dirty="0"/>
          </a:p>
        </p:txBody>
      </p:sp>
      <p:sp>
        <p:nvSpPr>
          <p:cNvPr id="4" name="Footer Placeholder 3">
            <a:extLst>
              <a:ext uri="{FF2B5EF4-FFF2-40B4-BE49-F238E27FC236}">
                <a16:creationId xmlns:a16="http://schemas.microsoft.com/office/drawing/2014/main" xmlns="" id="{FA0182B7-C9C1-4241-BCFE-6181F5C3250E}"/>
              </a:ext>
            </a:extLst>
          </p:cNvPr>
          <p:cNvSpPr>
            <a:spLocks noGrp="1"/>
          </p:cNvSpPr>
          <p:nvPr>
            <p:ph type="ftr" sz="quarter" idx="4294967295"/>
          </p:nvPr>
        </p:nvSpPr>
        <p:spPr>
          <a:xfrm>
            <a:off x="3581400" y="6330950"/>
            <a:ext cx="5130800" cy="365125"/>
          </a:xfrm>
          <a:prstGeom prst="rect">
            <a:avLst/>
          </a:prstGeom>
        </p:spPr>
        <p:txBody>
          <a:bodyPr/>
          <a:lstStyle/>
          <a:p>
            <a:r>
              <a:rPr lang="en-US" dirty="0">
                <a:solidFill>
                  <a:schemeClr val="tx1"/>
                </a:solidFill>
              </a:rPr>
              <a:t>© </a:t>
            </a:r>
            <a:r>
              <a:rPr lang="en-US" dirty="0" err="1">
                <a:solidFill>
                  <a:schemeClr val="tx1"/>
                </a:solidFill>
              </a:rPr>
              <a:t>Edunet</a:t>
            </a:r>
            <a:r>
              <a:rPr lang="en-US" dirty="0">
                <a:solidFill>
                  <a:schemeClr val="tx1"/>
                </a:solidFill>
              </a:rPr>
              <a:t> Foundation. All rights reserved.</a:t>
            </a:r>
            <a:endParaRPr lang="en-IN" dirty="0"/>
          </a:p>
        </p:txBody>
      </p:sp>
    </p:spTree>
    <p:extLst>
      <p:ext uri="{BB962C8B-B14F-4D97-AF65-F5344CB8AC3E}">
        <p14:creationId xmlns:p14="http://schemas.microsoft.com/office/powerpoint/2010/main" val="2077955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300074-AE73-49CE-9362-690119E9AF19}"/>
              </a:ext>
            </a:extLst>
          </p:cNvPr>
          <p:cNvSpPr>
            <a:spLocks noGrp="1"/>
          </p:cNvSpPr>
          <p:nvPr>
            <p:ph type="title"/>
          </p:nvPr>
        </p:nvSpPr>
        <p:spPr>
          <a:xfrm>
            <a:off x="363923" y="981939"/>
            <a:ext cx="10515600" cy="641131"/>
          </a:xfrm>
        </p:spPr>
        <p:txBody>
          <a:bodyPr>
            <a:normAutofit/>
          </a:bodyPr>
          <a:lstStyle/>
          <a:p>
            <a:r>
              <a:rPr lang="en-IN" b="1">
                <a:solidFill>
                  <a:srgbClr val="1E4E79"/>
                </a:solidFill>
                <a:latin typeface="Arial"/>
                <a:cs typeface="Arial"/>
              </a:rPr>
              <a:t>Agenda</a:t>
            </a:r>
            <a:endParaRPr lang="en-US">
              <a:solidFill>
                <a:srgbClr val="1E4E79"/>
              </a:solidFill>
            </a:endParaRPr>
          </a:p>
        </p:txBody>
      </p:sp>
      <p:sp>
        <p:nvSpPr>
          <p:cNvPr id="3" name="Content Placeholder 2">
            <a:extLst>
              <a:ext uri="{FF2B5EF4-FFF2-40B4-BE49-F238E27FC236}">
                <a16:creationId xmlns:a16="http://schemas.microsoft.com/office/drawing/2014/main" xmlns="" id="{13AD184B-5327-45F9-9D48-30D4C10FD833}"/>
              </a:ext>
            </a:extLst>
          </p:cNvPr>
          <p:cNvSpPr>
            <a:spLocks noGrp="1"/>
          </p:cNvSpPr>
          <p:nvPr>
            <p:ph idx="1"/>
          </p:nvPr>
        </p:nvSpPr>
        <p:spPr>
          <a:xfrm>
            <a:off x="742484" y="1732548"/>
            <a:ext cx="6356816" cy="4198352"/>
          </a:xfrm>
        </p:spPr>
        <p:txBody>
          <a:bodyPr vert="horz" lIns="91440" tIns="45720" rIns="91440" bIns="45720" rtlCol="0" anchor="t">
            <a:normAutofit fontScale="92500" lnSpcReduction="20000"/>
          </a:bodyPr>
          <a:lstStyle/>
          <a:p>
            <a:pPr marL="342900" indent="-342900" algn="just">
              <a:lnSpc>
                <a:spcPct val="150000"/>
              </a:lnSpc>
            </a:pPr>
            <a:r>
              <a:rPr lang="en-IN" sz="2400" dirty="0" smtClean="0">
                <a:latin typeface="Arial"/>
                <a:cs typeface="Arial"/>
              </a:rPr>
              <a:t>Why and </a:t>
            </a:r>
            <a:r>
              <a:rPr lang="en-IN" sz="2400" dirty="0">
                <a:latin typeface="Arial"/>
                <a:cs typeface="Arial"/>
              </a:rPr>
              <a:t>What is Cloud Computing?</a:t>
            </a:r>
            <a:endParaRPr lang="en-US" dirty="0"/>
          </a:p>
          <a:p>
            <a:pPr marL="342900" indent="-342900" algn="just">
              <a:lnSpc>
                <a:spcPct val="150000"/>
              </a:lnSpc>
            </a:pPr>
            <a:r>
              <a:rPr lang="en-IN" sz="2400" dirty="0">
                <a:latin typeface="Arial"/>
                <a:cs typeface="Arial"/>
              </a:rPr>
              <a:t>Cloud Architecture</a:t>
            </a:r>
          </a:p>
          <a:p>
            <a:pPr marL="342900" indent="-342900" algn="just">
              <a:lnSpc>
                <a:spcPct val="150000"/>
              </a:lnSpc>
            </a:pPr>
            <a:r>
              <a:rPr lang="en-IN" sz="2400" dirty="0">
                <a:latin typeface="Arial"/>
                <a:cs typeface="Arial"/>
              </a:rPr>
              <a:t>On-premise </a:t>
            </a:r>
            <a:r>
              <a:rPr lang="en-IN" sz="2400" dirty="0" err="1">
                <a:latin typeface="Arial"/>
                <a:cs typeface="Arial"/>
              </a:rPr>
              <a:t>vs</a:t>
            </a:r>
            <a:r>
              <a:rPr lang="en-IN" sz="2400" dirty="0">
                <a:latin typeface="Arial"/>
                <a:cs typeface="Arial"/>
              </a:rPr>
              <a:t> Cloud model</a:t>
            </a:r>
          </a:p>
          <a:p>
            <a:pPr marL="342900" indent="-342900" algn="just">
              <a:lnSpc>
                <a:spcPct val="150000"/>
              </a:lnSpc>
            </a:pPr>
            <a:r>
              <a:rPr lang="en-IN" sz="2400" dirty="0">
                <a:latin typeface="Arial"/>
                <a:cs typeface="Arial"/>
              </a:rPr>
              <a:t>Cloud Key Terminologies</a:t>
            </a:r>
          </a:p>
          <a:p>
            <a:pPr marL="342900" indent="-342900" algn="just">
              <a:lnSpc>
                <a:spcPct val="150000"/>
              </a:lnSpc>
            </a:pPr>
            <a:r>
              <a:rPr lang="en-IN" sz="2400" dirty="0">
                <a:latin typeface="Arial"/>
                <a:cs typeface="Arial"/>
              </a:rPr>
              <a:t>Market </a:t>
            </a:r>
            <a:r>
              <a:rPr lang="en-IN" sz="2400" dirty="0" smtClean="0">
                <a:latin typeface="Arial"/>
                <a:cs typeface="Arial"/>
              </a:rPr>
              <a:t>Trends</a:t>
            </a:r>
          </a:p>
          <a:p>
            <a:pPr marL="342900" indent="-342900" algn="just">
              <a:lnSpc>
                <a:spcPct val="150000"/>
              </a:lnSpc>
            </a:pPr>
            <a:r>
              <a:rPr lang="en-IN" sz="2400" dirty="0">
                <a:latin typeface="Arial"/>
                <a:cs typeface="Arial"/>
              </a:rPr>
              <a:t>Characteristics of Cloud Computing</a:t>
            </a:r>
          </a:p>
          <a:p>
            <a:pPr marL="342900" indent="-342900" algn="just">
              <a:lnSpc>
                <a:spcPct val="150000"/>
              </a:lnSpc>
            </a:pPr>
            <a:r>
              <a:rPr lang="en-IN" sz="2400" dirty="0">
                <a:latin typeface="Arial"/>
                <a:cs typeface="Arial"/>
              </a:rPr>
              <a:t>Advantages of Cloud Computing</a:t>
            </a:r>
          </a:p>
          <a:p>
            <a:pPr marL="342900" indent="-342900" algn="just">
              <a:lnSpc>
                <a:spcPct val="150000"/>
              </a:lnSpc>
            </a:pPr>
            <a:endParaRPr lang="en-IN" sz="2400" dirty="0">
              <a:latin typeface="Arial"/>
              <a:cs typeface="Arial"/>
            </a:endParaRPr>
          </a:p>
        </p:txBody>
      </p:sp>
      <p:sp>
        <p:nvSpPr>
          <p:cNvPr id="4" name="Footer Placeholder 3">
            <a:extLst>
              <a:ext uri="{FF2B5EF4-FFF2-40B4-BE49-F238E27FC236}">
                <a16:creationId xmlns:a16="http://schemas.microsoft.com/office/drawing/2014/main" xmlns="" id="{FA0182B7-C9C1-4241-BCFE-6181F5C3250E}"/>
              </a:ext>
            </a:extLst>
          </p:cNvPr>
          <p:cNvSpPr>
            <a:spLocks noGrp="1"/>
          </p:cNvSpPr>
          <p:nvPr>
            <p:ph type="ftr" sz="quarter" idx="4294967295"/>
          </p:nvPr>
        </p:nvSpPr>
        <p:spPr>
          <a:xfrm>
            <a:off x="3708400" y="6369050"/>
            <a:ext cx="5486400" cy="365125"/>
          </a:xfrm>
          <a:prstGeom prst="rect">
            <a:avLst/>
          </a:prstGeom>
        </p:spPr>
        <p:txBody>
          <a:bodyPr/>
          <a:lstStyle/>
          <a:p>
            <a:r>
              <a:rPr lang="en-US" dirty="0">
                <a:solidFill>
                  <a:schemeClr val="tx1"/>
                </a:solidFill>
              </a:rPr>
              <a:t>© </a:t>
            </a:r>
            <a:r>
              <a:rPr lang="en-US" dirty="0" err="1">
                <a:solidFill>
                  <a:schemeClr val="tx1"/>
                </a:solidFill>
              </a:rPr>
              <a:t>Edunet</a:t>
            </a:r>
            <a:r>
              <a:rPr lang="en-US" dirty="0">
                <a:solidFill>
                  <a:schemeClr val="tx1"/>
                </a:solidFill>
              </a:rPr>
              <a:t> Foundation. All rights reserved.</a:t>
            </a:r>
            <a:endParaRPr lang="en-IN" dirty="0"/>
          </a:p>
        </p:txBody>
      </p:sp>
      <p:sp>
        <p:nvSpPr>
          <p:cNvPr id="6" name="Content Placeholder 2">
            <a:extLst>
              <a:ext uri="{FF2B5EF4-FFF2-40B4-BE49-F238E27FC236}">
                <a16:creationId xmlns:a16="http://schemas.microsoft.com/office/drawing/2014/main" xmlns="" id="{008145A3-4CE8-1188-D9C6-241286CFAE72}"/>
              </a:ext>
            </a:extLst>
          </p:cNvPr>
          <p:cNvSpPr txBox="1">
            <a:spLocks/>
          </p:cNvSpPr>
          <p:nvPr/>
        </p:nvSpPr>
        <p:spPr>
          <a:xfrm>
            <a:off x="6171375" y="1712420"/>
            <a:ext cx="5163717" cy="440659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lnSpc>
                <a:spcPct val="150000"/>
              </a:lnSpc>
            </a:pPr>
            <a:endParaRPr lang="en-IN" sz="2400" dirty="0">
              <a:latin typeface="Arial"/>
              <a:cs typeface="Arial"/>
            </a:endParaRPr>
          </a:p>
        </p:txBody>
      </p:sp>
    </p:spTree>
    <p:extLst>
      <p:ext uri="{BB962C8B-B14F-4D97-AF65-F5344CB8AC3E}">
        <p14:creationId xmlns:p14="http://schemas.microsoft.com/office/powerpoint/2010/main" val="3435568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300074-AE73-49CE-9362-690119E9AF19}"/>
              </a:ext>
            </a:extLst>
          </p:cNvPr>
          <p:cNvSpPr>
            <a:spLocks noGrp="1"/>
          </p:cNvSpPr>
          <p:nvPr>
            <p:ph type="title"/>
          </p:nvPr>
        </p:nvSpPr>
        <p:spPr>
          <a:xfrm>
            <a:off x="3335297" y="840828"/>
            <a:ext cx="7966842" cy="641131"/>
          </a:xfrm>
        </p:spPr>
        <p:txBody>
          <a:bodyPr>
            <a:normAutofit/>
          </a:bodyPr>
          <a:lstStyle/>
          <a:p>
            <a:r>
              <a:rPr lang="en-IN" b="1" dirty="0">
                <a:solidFill>
                  <a:srgbClr val="1E4E79"/>
                </a:solidFill>
                <a:latin typeface="Arial"/>
                <a:cs typeface="Arial"/>
              </a:rPr>
              <a:t>Why Cloud Computing?</a:t>
            </a:r>
          </a:p>
        </p:txBody>
      </p:sp>
      <p:sp>
        <p:nvSpPr>
          <p:cNvPr id="3" name="Content Placeholder 2">
            <a:extLst>
              <a:ext uri="{FF2B5EF4-FFF2-40B4-BE49-F238E27FC236}">
                <a16:creationId xmlns:a16="http://schemas.microsoft.com/office/drawing/2014/main" xmlns="" id="{13AD184B-5327-45F9-9D48-30D4C10FD833}"/>
              </a:ext>
            </a:extLst>
          </p:cNvPr>
          <p:cNvSpPr>
            <a:spLocks noGrp="1"/>
          </p:cNvSpPr>
          <p:nvPr>
            <p:ph idx="1"/>
          </p:nvPr>
        </p:nvSpPr>
        <p:spPr>
          <a:xfrm>
            <a:off x="3612877" y="1603395"/>
            <a:ext cx="8232908" cy="4535746"/>
          </a:xfrm>
        </p:spPr>
        <p:txBody>
          <a:bodyPr vert="horz" lIns="91440" tIns="45720" rIns="91440" bIns="45720" rtlCol="0" anchor="t">
            <a:normAutofit fontScale="92500"/>
          </a:bodyPr>
          <a:lstStyle/>
          <a:p>
            <a:pPr marL="0" indent="0" algn="just">
              <a:lnSpc>
                <a:spcPct val="150000"/>
              </a:lnSpc>
              <a:buNone/>
            </a:pPr>
            <a:r>
              <a:rPr lang="en-IN" sz="2400" b="1" dirty="0">
                <a:latin typeface="Arial"/>
                <a:cs typeface="Arial"/>
              </a:rPr>
              <a:t>Scenario: </a:t>
            </a:r>
            <a:r>
              <a:rPr lang="en-IN" sz="2400" dirty="0">
                <a:latin typeface="Arial"/>
                <a:cs typeface="Arial"/>
              </a:rPr>
              <a:t>There is a small software development firm, and they want to expand the business due to rapid increase in their users.</a:t>
            </a:r>
            <a:endParaRPr lang="en-US" sz="2400" dirty="0">
              <a:latin typeface="Arial"/>
              <a:cs typeface="Arial"/>
            </a:endParaRPr>
          </a:p>
          <a:p>
            <a:pPr marL="0" indent="0" algn="just">
              <a:lnSpc>
                <a:spcPct val="150000"/>
              </a:lnSpc>
              <a:buNone/>
            </a:pPr>
            <a:r>
              <a:rPr lang="en-IN" sz="2400" dirty="0">
                <a:latin typeface="Arial"/>
                <a:cs typeface="Arial"/>
              </a:rPr>
              <a:t>For that, they need to set up entire infrastructure by buying physical Servers and other Computing resources.</a:t>
            </a:r>
          </a:p>
          <a:p>
            <a:pPr marL="0" indent="0" algn="just">
              <a:lnSpc>
                <a:spcPct val="150000"/>
              </a:lnSpc>
              <a:buNone/>
            </a:pPr>
            <a:r>
              <a:rPr lang="en-IN" sz="2400" dirty="0">
                <a:latin typeface="Arial"/>
                <a:cs typeface="Arial"/>
              </a:rPr>
              <a:t>But, Buying and understanding the entire set up would be :</a:t>
            </a:r>
            <a:endParaRPr lang="en-IN" dirty="0"/>
          </a:p>
          <a:p>
            <a:pPr algn="just">
              <a:lnSpc>
                <a:spcPct val="150000"/>
              </a:lnSpc>
              <a:buFont typeface="Wingdings" panose="05000000000000000000" pitchFamily="2" charset="2"/>
              <a:buChar char="ü"/>
            </a:pPr>
            <a:r>
              <a:rPr lang="en-IN" sz="2400" dirty="0">
                <a:latin typeface="Arial"/>
                <a:cs typeface="Arial"/>
              </a:rPr>
              <a:t>Time Consuming and Costly</a:t>
            </a:r>
          </a:p>
          <a:p>
            <a:pPr algn="just">
              <a:lnSpc>
                <a:spcPct val="150000"/>
              </a:lnSpc>
              <a:buFont typeface="Wingdings" panose="05000000000000000000" pitchFamily="2" charset="2"/>
              <a:buChar char="ü"/>
            </a:pPr>
            <a:r>
              <a:rPr lang="en-IN" sz="2400" dirty="0">
                <a:latin typeface="Arial"/>
                <a:cs typeface="Arial"/>
              </a:rPr>
              <a:t>Requires Physical Space with sufficient power and cooling</a:t>
            </a:r>
          </a:p>
          <a:p>
            <a:pPr marL="0" indent="0" algn="just">
              <a:lnSpc>
                <a:spcPct val="150000"/>
              </a:lnSpc>
              <a:buNone/>
            </a:pPr>
            <a:endParaRPr lang="en-IN" sz="2400">
              <a:latin typeface="Arial"/>
              <a:cs typeface="Arial"/>
            </a:endParaRPr>
          </a:p>
        </p:txBody>
      </p:sp>
      <p:sp>
        <p:nvSpPr>
          <p:cNvPr id="4" name="Footer Placeholder 3">
            <a:extLst>
              <a:ext uri="{FF2B5EF4-FFF2-40B4-BE49-F238E27FC236}">
                <a16:creationId xmlns:a16="http://schemas.microsoft.com/office/drawing/2014/main" xmlns="" id="{FA0182B7-C9C1-4241-BCFE-6181F5C3250E}"/>
              </a:ext>
            </a:extLst>
          </p:cNvPr>
          <p:cNvSpPr>
            <a:spLocks noGrp="1"/>
          </p:cNvSpPr>
          <p:nvPr>
            <p:ph type="ftr" sz="quarter" idx="4294967295"/>
          </p:nvPr>
        </p:nvSpPr>
        <p:spPr>
          <a:xfrm>
            <a:off x="4038600" y="6356350"/>
            <a:ext cx="5029200" cy="365125"/>
          </a:xfrm>
          <a:prstGeom prst="rect">
            <a:avLst/>
          </a:prstGeom>
        </p:spPr>
        <p:txBody>
          <a:bodyPr/>
          <a:lstStyle/>
          <a:p>
            <a:r>
              <a:rPr lang="en-US" dirty="0">
                <a:solidFill>
                  <a:schemeClr val="tx1"/>
                </a:solidFill>
              </a:rPr>
              <a:t>© </a:t>
            </a:r>
            <a:r>
              <a:rPr lang="en-US" dirty="0" err="1">
                <a:solidFill>
                  <a:schemeClr val="tx1"/>
                </a:solidFill>
              </a:rPr>
              <a:t>Edunet</a:t>
            </a:r>
            <a:r>
              <a:rPr lang="en-US" dirty="0">
                <a:solidFill>
                  <a:schemeClr val="tx1"/>
                </a:solidFill>
              </a:rPr>
              <a:t> Foundation. All rights reserved.</a:t>
            </a:r>
            <a:endParaRPr lang="en-IN" dirty="0"/>
          </a:p>
        </p:txBody>
      </p:sp>
      <p:pic>
        <p:nvPicPr>
          <p:cNvPr id="6" name="Picture 6" descr="Icon&#10;&#10;Description automatically generated">
            <a:extLst>
              <a:ext uri="{FF2B5EF4-FFF2-40B4-BE49-F238E27FC236}">
                <a16:creationId xmlns:a16="http://schemas.microsoft.com/office/drawing/2014/main" xmlns="" id="{75C8DF4B-0A44-06AA-70B9-570A53317BD1}"/>
              </a:ext>
            </a:extLst>
          </p:cNvPr>
          <p:cNvPicPr>
            <a:picLocks noChangeAspect="1"/>
          </p:cNvPicPr>
          <p:nvPr/>
        </p:nvPicPr>
        <p:blipFill>
          <a:blip r:embed="rId3"/>
          <a:stretch>
            <a:fillRect/>
          </a:stretch>
        </p:blipFill>
        <p:spPr>
          <a:xfrm>
            <a:off x="221313" y="970678"/>
            <a:ext cx="3113183" cy="5027536"/>
          </a:xfrm>
          <a:prstGeom prst="rect">
            <a:avLst/>
          </a:prstGeom>
        </p:spPr>
      </p:pic>
    </p:spTree>
    <p:extLst>
      <p:ext uri="{BB962C8B-B14F-4D97-AF65-F5344CB8AC3E}">
        <p14:creationId xmlns:p14="http://schemas.microsoft.com/office/powerpoint/2010/main" val="23122684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AB17E64-BA12-44ED-B65D-98F841717F58}"/>
              </a:ext>
            </a:extLst>
          </p:cNvPr>
          <p:cNvSpPr>
            <a:spLocks noGrp="1"/>
          </p:cNvSpPr>
          <p:nvPr>
            <p:ph type="title"/>
          </p:nvPr>
        </p:nvSpPr>
        <p:spPr>
          <a:xfrm>
            <a:off x="639209" y="881734"/>
            <a:ext cx="10120489" cy="938106"/>
          </a:xfrm>
        </p:spPr>
        <p:txBody>
          <a:bodyPr/>
          <a:lstStyle/>
          <a:p>
            <a:r>
              <a:rPr lang="en-IN" b="1">
                <a:solidFill>
                  <a:srgbClr val="1E4E79"/>
                </a:solidFill>
                <a:latin typeface="Arial"/>
                <a:cs typeface="Arial"/>
              </a:rPr>
              <a:t>Why Cloud Computing?</a:t>
            </a:r>
            <a:endParaRPr lang="en-US">
              <a:solidFill>
                <a:srgbClr val="1E4E79"/>
              </a:solidFill>
            </a:endParaRPr>
          </a:p>
        </p:txBody>
      </p:sp>
      <p:sp>
        <p:nvSpPr>
          <p:cNvPr id="3" name="Content Placeholder 2">
            <a:extLst>
              <a:ext uri="{FF2B5EF4-FFF2-40B4-BE49-F238E27FC236}">
                <a16:creationId xmlns:a16="http://schemas.microsoft.com/office/drawing/2014/main" xmlns="" id="{381FF2A0-E973-43C2-B4A5-3CED5C60F601}"/>
              </a:ext>
            </a:extLst>
          </p:cNvPr>
          <p:cNvSpPr>
            <a:spLocks noGrp="1"/>
          </p:cNvSpPr>
          <p:nvPr>
            <p:ph idx="1"/>
          </p:nvPr>
        </p:nvSpPr>
        <p:spPr>
          <a:xfrm>
            <a:off x="1007533" y="1826342"/>
            <a:ext cx="10346267" cy="4350621"/>
          </a:xfrm>
        </p:spPr>
        <p:txBody>
          <a:bodyPr vert="horz" lIns="91440" tIns="45720" rIns="91440" bIns="45720" rtlCol="0" anchor="t">
            <a:normAutofit/>
          </a:bodyPr>
          <a:lstStyle/>
          <a:p>
            <a:pPr algn="just">
              <a:lnSpc>
                <a:spcPct val="150000"/>
              </a:lnSpc>
              <a:buFont typeface="Wingdings,Sans-Serif" panose="05000000000000000000" pitchFamily="2" charset="2"/>
              <a:buChar char="ü"/>
            </a:pPr>
            <a:r>
              <a:rPr lang="en-IN" sz="2400" dirty="0">
                <a:latin typeface="Arial"/>
                <a:cs typeface="Arial"/>
              </a:rPr>
              <a:t>Maintain and manage them requires experts</a:t>
            </a:r>
            <a:endParaRPr lang="en-US" sz="2400">
              <a:ea typeface="+mn-lt"/>
              <a:cs typeface="+mn-lt"/>
            </a:endParaRPr>
          </a:p>
          <a:p>
            <a:pPr>
              <a:lnSpc>
                <a:spcPct val="150000"/>
              </a:lnSpc>
              <a:buFont typeface="Wingdings" panose="05000000000000000000" pitchFamily="2" charset="2"/>
              <a:buChar char="ü"/>
            </a:pPr>
            <a:r>
              <a:rPr lang="en-IN" sz="2400" dirty="0">
                <a:latin typeface="Arial"/>
                <a:cs typeface="Arial"/>
              </a:rPr>
              <a:t>Acquire maximum computing resources than needed.</a:t>
            </a:r>
            <a:endParaRPr lang="en-IN">
              <a:cs typeface="Calibri" panose="020F0502020204030204"/>
            </a:endParaRPr>
          </a:p>
          <a:p>
            <a:pPr>
              <a:lnSpc>
                <a:spcPct val="150000"/>
              </a:lnSpc>
              <a:buFont typeface="Wingdings" panose="05000000000000000000" pitchFamily="2" charset="2"/>
              <a:buChar char="ü"/>
            </a:pPr>
            <a:r>
              <a:rPr lang="en-IN" sz="2400" dirty="0">
                <a:latin typeface="Arial"/>
                <a:cs typeface="Arial"/>
              </a:rPr>
              <a:t>Ending up with less utilization.</a:t>
            </a:r>
          </a:p>
          <a:p>
            <a:pPr>
              <a:lnSpc>
                <a:spcPct val="150000"/>
              </a:lnSpc>
              <a:buFont typeface="Wingdings" panose="05000000000000000000" pitchFamily="2" charset="2"/>
              <a:buChar char="ü"/>
            </a:pPr>
            <a:r>
              <a:rPr lang="en-IN" sz="2400" dirty="0">
                <a:latin typeface="Arial"/>
                <a:cs typeface="Arial"/>
              </a:rPr>
              <a:t>Focusing more on troubleshooting at the infrastructure level than the end business goal.</a:t>
            </a:r>
          </a:p>
          <a:p>
            <a:pPr>
              <a:lnSpc>
                <a:spcPct val="150000"/>
              </a:lnSpc>
            </a:pPr>
            <a:endParaRPr lang="en-IN">
              <a:cs typeface="Calibri" panose="020F0502020204030204"/>
            </a:endParaRPr>
          </a:p>
        </p:txBody>
      </p:sp>
      <p:sp>
        <p:nvSpPr>
          <p:cNvPr id="4" name="Footer Placeholder 3">
            <a:extLst>
              <a:ext uri="{FF2B5EF4-FFF2-40B4-BE49-F238E27FC236}">
                <a16:creationId xmlns:a16="http://schemas.microsoft.com/office/drawing/2014/main" xmlns="" id="{F0778B46-5A90-497F-B879-8064C510DB04}"/>
              </a:ext>
            </a:extLst>
          </p:cNvPr>
          <p:cNvSpPr>
            <a:spLocks noGrp="1"/>
          </p:cNvSpPr>
          <p:nvPr>
            <p:ph type="ftr" sz="quarter" idx="4294967295"/>
          </p:nvPr>
        </p:nvSpPr>
        <p:spPr>
          <a:xfrm>
            <a:off x="4038600" y="6356350"/>
            <a:ext cx="4699000" cy="365125"/>
          </a:xfrm>
          <a:prstGeom prst="rect">
            <a:avLst/>
          </a:prstGeom>
        </p:spPr>
        <p:txBody>
          <a:bodyPr/>
          <a:lstStyle/>
          <a:p>
            <a:r>
              <a:rPr lang="en-US" dirty="0">
                <a:solidFill>
                  <a:schemeClr val="tx1"/>
                </a:solidFill>
              </a:rPr>
              <a:t>© </a:t>
            </a:r>
            <a:r>
              <a:rPr lang="en-US" dirty="0" err="1">
                <a:solidFill>
                  <a:schemeClr val="tx1"/>
                </a:solidFill>
              </a:rPr>
              <a:t>Edunet</a:t>
            </a:r>
            <a:r>
              <a:rPr lang="en-US" dirty="0">
                <a:solidFill>
                  <a:schemeClr val="tx1"/>
                </a:solidFill>
              </a:rPr>
              <a:t> Foundation. All rights reserved.</a:t>
            </a:r>
            <a:endParaRPr lang="en-IN" dirty="0"/>
          </a:p>
        </p:txBody>
      </p:sp>
    </p:spTree>
    <p:extLst>
      <p:ext uri="{BB962C8B-B14F-4D97-AF65-F5344CB8AC3E}">
        <p14:creationId xmlns:p14="http://schemas.microsoft.com/office/powerpoint/2010/main" val="1867494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3D76CC7-A608-4D3A-9BE4-B75CB5652FE3}"/>
              </a:ext>
            </a:extLst>
          </p:cNvPr>
          <p:cNvSpPr>
            <a:spLocks noGrp="1"/>
          </p:cNvSpPr>
          <p:nvPr>
            <p:ph idx="1"/>
          </p:nvPr>
        </p:nvSpPr>
        <p:spPr>
          <a:xfrm>
            <a:off x="609938" y="1595336"/>
            <a:ext cx="5470861" cy="4355850"/>
          </a:xfrm>
        </p:spPr>
        <p:txBody>
          <a:bodyPr vert="horz" lIns="91440" tIns="45720" rIns="91440" bIns="45720" rtlCol="0" anchor="t">
            <a:normAutofit fontScale="62500" lnSpcReduction="20000"/>
          </a:bodyPr>
          <a:lstStyle/>
          <a:p>
            <a:pPr>
              <a:buNone/>
            </a:pPr>
            <a:endParaRPr lang="en-US" sz="2600" b="1">
              <a:solidFill>
                <a:srgbClr val="002060"/>
              </a:solidFill>
              <a:latin typeface="Arial"/>
              <a:cs typeface="Arial"/>
            </a:endParaRPr>
          </a:p>
          <a:p>
            <a:pPr algn="just"/>
            <a:r>
              <a:rPr lang="en-US" sz="2600">
                <a:latin typeface="Arial"/>
                <a:cs typeface="Arial"/>
              </a:rPr>
              <a:t>No need to buy new resource every time.</a:t>
            </a:r>
          </a:p>
          <a:p>
            <a:pPr algn="just"/>
            <a:endParaRPr lang="en-US" sz="2600">
              <a:latin typeface="Arial"/>
              <a:cs typeface="Arial"/>
            </a:endParaRPr>
          </a:p>
          <a:p>
            <a:pPr algn="just"/>
            <a:r>
              <a:rPr lang="en-US" sz="2600">
                <a:latin typeface="Arial"/>
                <a:cs typeface="Arial"/>
              </a:rPr>
              <a:t>Global accessibility of resources.</a:t>
            </a:r>
          </a:p>
          <a:p>
            <a:pPr algn="just"/>
            <a:endParaRPr lang="en-US" sz="2600">
              <a:latin typeface="Arial"/>
              <a:cs typeface="Arial"/>
            </a:endParaRPr>
          </a:p>
          <a:p>
            <a:pPr algn="just"/>
            <a:r>
              <a:rPr lang="en-US" sz="2600">
                <a:latin typeface="Arial"/>
                <a:cs typeface="Arial"/>
              </a:rPr>
              <a:t>Ready to use set up.</a:t>
            </a:r>
          </a:p>
          <a:p>
            <a:pPr algn="just"/>
            <a:endParaRPr lang="en-US" sz="2600">
              <a:latin typeface="Arial"/>
              <a:cs typeface="Arial"/>
            </a:endParaRPr>
          </a:p>
          <a:p>
            <a:pPr algn="just"/>
            <a:r>
              <a:rPr lang="en-US" sz="2600">
                <a:latin typeface="Arial"/>
                <a:cs typeface="Arial"/>
              </a:rPr>
              <a:t>Availability</a:t>
            </a:r>
          </a:p>
          <a:p>
            <a:pPr algn="just"/>
            <a:endParaRPr lang="en-US" sz="2600">
              <a:latin typeface="Arial"/>
              <a:cs typeface="Arial"/>
            </a:endParaRPr>
          </a:p>
          <a:p>
            <a:pPr algn="just"/>
            <a:r>
              <a:rPr lang="en-US" sz="2600">
                <a:latin typeface="Arial"/>
                <a:cs typeface="Arial"/>
              </a:rPr>
              <a:t>Pay as you go</a:t>
            </a:r>
          </a:p>
          <a:p>
            <a:pPr marL="0" indent="0" algn="just">
              <a:buNone/>
            </a:pPr>
            <a:endParaRPr lang="en-US" sz="2600">
              <a:latin typeface="Arial"/>
              <a:cs typeface="Arial"/>
            </a:endParaRPr>
          </a:p>
          <a:p>
            <a:pPr algn="just"/>
            <a:r>
              <a:rPr lang="en-US" sz="2600">
                <a:latin typeface="Arial"/>
                <a:cs typeface="Arial"/>
              </a:rPr>
              <a:t>Fault Tolerance</a:t>
            </a:r>
            <a:endParaRPr lang="en-IN" sz="2600">
              <a:solidFill>
                <a:srgbClr val="002060"/>
              </a:solidFill>
              <a:latin typeface="Arial"/>
              <a:ea typeface="+mj-ea"/>
              <a:cs typeface="Arial"/>
            </a:endParaRPr>
          </a:p>
        </p:txBody>
      </p:sp>
      <p:sp>
        <p:nvSpPr>
          <p:cNvPr id="2" name="Title 1">
            <a:extLst>
              <a:ext uri="{FF2B5EF4-FFF2-40B4-BE49-F238E27FC236}">
                <a16:creationId xmlns:a16="http://schemas.microsoft.com/office/drawing/2014/main" xmlns="" id="{49FFEB4C-F209-4AE7-AA2B-B3C26CE2C51D}"/>
              </a:ext>
            </a:extLst>
          </p:cNvPr>
          <p:cNvSpPr>
            <a:spLocks noGrp="1"/>
          </p:cNvSpPr>
          <p:nvPr>
            <p:ph type="title" idx="4294967295"/>
          </p:nvPr>
        </p:nvSpPr>
        <p:spPr>
          <a:xfrm>
            <a:off x="139755" y="903710"/>
            <a:ext cx="7693378" cy="820353"/>
          </a:xfrm>
        </p:spPr>
        <p:txBody>
          <a:bodyPr>
            <a:normAutofit/>
          </a:bodyPr>
          <a:lstStyle/>
          <a:p>
            <a:r>
              <a:rPr lang="en-US" b="1">
                <a:solidFill>
                  <a:srgbClr val="1E4E79"/>
                </a:solidFill>
                <a:latin typeface="Arial"/>
                <a:cs typeface="Arial"/>
              </a:rPr>
              <a:t>Solution: Cloud Computing</a:t>
            </a:r>
          </a:p>
        </p:txBody>
      </p:sp>
      <p:sp>
        <p:nvSpPr>
          <p:cNvPr id="3" name="Footer Placeholder 2">
            <a:extLst>
              <a:ext uri="{FF2B5EF4-FFF2-40B4-BE49-F238E27FC236}">
                <a16:creationId xmlns:a16="http://schemas.microsoft.com/office/drawing/2014/main" xmlns="" id="{46E8F3D0-EE35-4CD5-85E7-45477ABDEAB7}"/>
              </a:ext>
            </a:extLst>
          </p:cNvPr>
          <p:cNvSpPr>
            <a:spLocks noGrp="1"/>
          </p:cNvSpPr>
          <p:nvPr>
            <p:ph type="ftr" sz="quarter" idx="11"/>
          </p:nvPr>
        </p:nvSpPr>
        <p:spPr>
          <a:xfrm>
            <a:off x="3819916" y="6371820"/>
            <a:ext cx="5359400" cy="365125"/>
          </a:xfrm>
        </p:spPr>
        <p:txBody>
          <a:bodyPr/>
          <a:lstStyle/>
          <a:p>
            <a:r>
              <a:rPr lang="en-US" dirty="0"/>
              <a:t>© </a:t>
            </a:r>
            <a:r>
              <a:rPr lang="en-US" dirty="0" err="1"/>
              <a:t>Edunet</a:t>
            </a:r>
            <a:r>
              <a:rPr lang="en-US" dirty="0"/>
              <a:t> Foundation. All rights reserved.</a:t>
            </a:r>
            <a:endParaRPr lang="en-IN" dirty="0"/>
          </a:p>
        </p:txBody>
      </p:sp>
      <p:pic>
        <p:nvPicPr>
          <p:cNvPr id="4" name="Picture 4" descr="Icon&#10;&#10;Description automatically generated">
            <a:extLst>
              <a:ext uri="{FF2B5EF4-FFF2-40B4-BE49-F238E27FC236}">
                <a16:creationId xmlns:a16="http://schemas.microsoft.com/office/drawing/2014/main" xmlns="" id="{EBB9546E-BEF3-B4EF-55E8-C31F1204BFB2}"/>
              </a:ext>
            </a:extLst>
          </p:cNvPr>
          <p:cNvPicPr>
            <a:picLocks noChangeAspect="1"/>
          </p:cNvPicPr>
          <p:nvPr/>
        </p:nvPicPr>
        <p:blipFill rotWithShape="1">
          <a:blip r:embed="rId3"/>
          <a:srcRect r="625" b="9643"/>
          <a:stretch/>
        </p:blipFill>
        <p:spPr>
          <a:xfrm>
            <a:off x="6798734" y="1919451"/>
            <a:ext cx="4761164" cy="376568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5" name="TextBox 4">
            <a:extLst>
              <a:ext uri="{FF2B5EF4-FFF2-40B4-BE49-F238E27FC236}">
                <a16:creationId xmlns:a16="http://schemas.microsoft.com/office/drawing/2014/main" xmlns="" id="{F6D04F02-D7BC-286F-5D27-E6803F7D5F87}"/>
              </a:ext>
            </a:extLst>
          </p:cNvPr>
          <p:cNvSpPr txBox="1"/>
          <p:nvPr/>
        </p:nvSpPr>
        <p:spPr>
          <a:xfrm>
            <a:off x="8026400" y="596617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hlinkClick r:id="rId4"/>
              </a:rPr>
              <a:t>solution </a:t>
            </a:r>
            <a:endParaRPr lang="en-US" dirty="0"/>
          </a:p>
        </p:txBody>
      </p:sp>
    </p:spTree>
    <p:extLst>
      <p:ext uri="{BB962C8B-B14F-4D97-AF65-F5344CB8AC3E}">
        <p14:creationId xmlns:p14="http://schemas.microsoft.com/office/powerpoint/2010/main" val="3799800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xmlns="" id="{53D76CC7-A608-4D3A-9BE4-B75CB5652FE3}"/>
              </a:ext>
            </a:extLst>
          </p:cNvPr>
          <p:cNvSpPr>
            <a:spLocks noGrp="1"/>
          </p:cNvSpPr>
          <p:nvPr>
            <p:ph idx="1"/>
          </p:nvPr>
        </p:nvSpPr>
        <p:spPr>
          <a:xfrm>
            <a:off x="588772" y="1604782"/>
            <a:ext cx="6579398" cy="4681717"/>
          </a:xfrm>
        </p:spPr>
        <p:txBody>
          <a:bodyPr vert="horz" lIns="91440" tIns="45720" rIns="91440" bIns="45720" rtlCol="0" anchor="t">
            <a:noAutofit/>
          </a:bodyPr>
          <a:lstStyle/>
          <a:p>
            <a:pPr marL="342900" indent="-342900" algn="just"/>
            <a:r>
              <a:rPr lang="en-US" sz="2400" dirty="0">
                <a:latin typeface="Arial"/>
                <a:cs typeface="Arial"/>
              </a:rPr>
              <a:t>Cloud computing is the on-demand delivery of computing resources including servers, storage, databases, networking, software, analytics, intelligence over the internet on pay as per use basis</a:t>
            </a:r>
            <a:r>
              <a:rPr lang="en-US" sz="2400" dirty="0" smtClean="0">
                <a:latin typeface="Arial"/>
                <a:cs typeface="Arial"/>
              </a:rPr>
              <a:t>.</a:t>
            </a:r>
          </a:p>
          <a:p>
            <a:pPr marL="342900" indent="-342900" algn="just"/>
            <a:endParaRPr lang="en-US" sz="2400" dirty="0">
              <a:latin typeface="Arial"/>
              <a:ea typeface="+mn-lt"/>
              <a:cs typeface="+mn-lt"/>
            </a:endParaRPr>
          </a:p>
          <a:p>
            <a:pPr marL="342900" indent="-342900" algn="just">
              <a:lnSpc>
                <a:spcPct val="120000"/>
              </a:lnSpc>
            </a:pPr>
            <a:r>
              <a:rPr lang="en-US" sz="2400" dirty="0">
                <a:latin typeface="Arial"/>
                <a:cs typeface="Arial"/>
              </a:rPr>
              <a:t>It eliminates the need for the enterprise to procure, configure and manage the resources and they can focus on business goals.</a:t>
            </a:r>
            <a:endParaRPr lang="en-US" sz="2400" dirty="0">
              <a:latin typeface="Arial"/>
              <a:ea typeface="+mn-lt"/>
              <a:cs typeface="+mn-lt"/>
            </a:endParaRPr>
          </a:p>
          <a:p>
            <a:endParaRPr lang="en-US" sz="2400" dirty="0">
              <a:latin typeface="Arial"/>
              <a:ea typeface="+mn-lt"/>
              <a:cs typeface="+mn-lt"/>
            </a:endParaRPr>
          </a:p>
          <a:p>
            <a:pPr algn="just"/>
            <a:endParaRPr lang="en-US" sz="2400" dirty="0">
              <a:latin typeface="Arial"/>
              <a:cs typeface="Arial"/>
            </a:endParaRPr>
          </a:p>
          <a:p>
            <a:pPr marL="0" indent="0" algn="just">
              <a:buNone/>
            </a:pPr>
            <a:r>
              <a:rPr lang="en-IN" sz="2400" dirty="0">
                <a:solidFill>
                  <a:srgbClr val="002060"/>
                </a:solidFill>
                <a:latin typeface="Arial"/>
                <a:ea typeface="+mj-ea"/>
                <a:cs typeface="Arial"/>
              </a:rPr>
              <a:t>	</a:t>
            </a:r>
          </a:p>
        </p:txBody>
      </p:sp>
      <p:sp>
        <p:nvSpPr>
          <p:cNvPr id="2" name="Title 1">
            <a:extLst>
              <a:ext uri="{FF2B5EF4-FFF2-40B4-BE49-F238E27FC236}">
                <a16:creationId xmlns:a16="http://schemas.microsoft.com/office/drawing/2014/main" xmlns="" id="{49FFEB4C-F209-4AE7-AA2B-B3C26CE2C51D}"/>
              </a:ext>
            </a:extLst>
          </p:cNvPr>
          <p:cNvSpPr>
            <a:spLocks noGrp="1"/>
          </p:cNvSpPr>
          <p:nvPr>
            <p:ph type="title" idx="4294967295"/>
          </p:nvPr>
        </p:nvSpPr>
        <p:spPr>
          <a:xfrm>
            <a:off x="384930" y="198178"/>
            <a:ext cx="10515600" cy="1108075"/>
          </a:xfrm>
        </p:spPr>
        <p:txBody>
          <a:bodyPr>
            <a:normAutofit/>
          </a:bodyPr>
          <a:lstStyle/>
          <a:p>
            <a:r>
              <a:rPr lang="en-US" b="1">
                <a:solidFill>
                  <a:srgbClr val="1E4E79"/>
                </a:solidFill>
                <a:latin typeface="Arial" panose="020B0604020202020204" pitchFamily="34" charset="0"/>
                <a:cs typeface="Arial" panose="020B0604020202020204" pitchFamily="34" charset="0"/>
              </a:rPr>
              <a:t>What is Cloud Computing?</a:t>
            </a:r>
          </a:p>
        </p:txBody>
      </p:sp>
      <p:pic>
        <p:nvPicPr>
          <p:cNvPr id="14" name="Picture 2">
            <a:extLst>
              <a:ext uri="{FF2B5EF4-FFF2-40B4-BE49-F238E27FC236}">
                <a16:creationId xmlns:a16="http://schemas.microsoft.com/office/drawing/2014/main" xmlns="" id="{03303A85-ABF8-451A-9E01-0AAC7399037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392647" y="1651000"/>
            <a:ext cx="4470448" cy="3856064"/>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xmlns="" id="{E5E485A7-D0A3-4EA9-B4A7-80C984B4CCEF}"/>
              </a:ext>
            </a:extLst>
          </p:cNvPr>
          <p:cNvSpPr txBox="1"/>
          <p:nvPr/>
        </p:nvSpPr>
        <p:spPr>
          <a:xfrm>
            <a:off x="7061395" y="5727837"/>
            <a:ext cx="5135168" cy="430887"/>
          </a:xfrm>
          <a:prstGeom prst="rect">
            <a:avLst/>
          </a:prstGeom>
          <a:noFill/>
        </p:spPr>
        <p:txBody>
          <a:bodyPr wrap="square">
            <a:spAutoFit/>
          </a:bodyPr>
          <a:lstStyle/>
          <a:p>
            <a:pPr algn="ctr"/>
            <a:r>
              <a:rPr lang="en-IN" sz="1100"/>
              <a:t>https://www.thinkitsolutions.com/wp-content/uploads/2019/04/what-is-cloud-computing-with-example-300x187.png</a:t>
            </a:r>
          </a:p>
        </p:txBody>
      </p:sp>
      <p:sp>
        <p:nvSpPr>
          <p:cNvPr id="3" name="Footer Placeholder 2">
            <a:extLst>
              <a:ext uri="{FF2B5EF4-FFF2-40B4-BE49-F238E27FC236}">
                <a16:creationId xmlns:a16="http://schemas.microsoft.com/office/drawing/2014/main" xmlns="" id="{46E8F3D0-EE35-4CD5-85E7-45477ABDEAB7}"/>
              </a:ext>
            </a:extLst>
          </p:cNvPr>
          <p:cNvSpPr>
            <a:spLocks noGrp="1"/>
          </p:cNvSpPr>
          <p:nvPr>
            <p:ph type="ftr" sz="quarter" idx="11"/>
          </p:nvPr>
        </p:nvSpPr>
        <p:spPr>
          <a:xfrm>
            <a:off x="4038600" y="6336895"/>
            <a:ext cx="4470400" cy="365125"/>
          </a:xfrm>
        </p:spPr>
        <p:txBody>
          <a:bodyPr/>
          <a:lstStyle/>
          <a:p>
            <a:r>
              <a:rPr lang="en-US" dirty="0"/>
              <a:t>© </a:t>
            </a:r>
            <a:r>
              <a:rPr lang="en-US" dirty="0" err="1"/>
              <a:t>Edunet</a:t>
            </a:r>
            <a:r>
              <a:rPr lang="en-US" dirty="0"/>
              <a:t> Foundation. All rights reserved.</a:t>
            </a:r>
            <a:endParaRPr lang="en-IN" dirty="0"/>
          </a:p>
        </p:txBody>
      </p:sp>
    </p:spTree>
    <p:extLst>
      <p:ext uri="{BB962C8B-B14F-4D97-AF65-F5344CB8AC3E}">
        <p14:creationId xmlns:p14="http://schemas.microsoft.com/office/powerpoint/2010/main" val="1775264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ADF504C-9ADF-714F-FCBD-26AB41FA0E18}"/>
              </a:ext>
            </a:extLst>
          </p:cNvPr>
          <p:cNvSpPr>
            <a:spLocks noGrp="1"/>
          </p:cNvSpPr>
          <p:nvPr>
            <p:ph type="title"/>
          </p:nvPr>
        </p:nvSpPr>
        <p:spPr>
          <a:xfrm>
            <a:off x="256077" y="501843"/>
            <a:ext cx="9400822" cy="775231"/>
          </a:xfrm>
        </p:spPr>
        <p:txBody>
          <a:bodyPr>
            <a:normAutofit/>
          </a:bodyPr>
          <a:lstStyle/>
          <a:p>
            <a:r>
              <a:rPr lang="en-US" b="1">
                <a:solidFill>
                  <a:srgbClr val="1E4E79"/>
                </a:solidFill>
                <a:latin typeface="Arial"/>
                <a:cs typeface="Calibri Light"/>
              </a:rPr>
              <a:t>Applications of Cloud Computing</a:t>
            </a:r>
            <a:endParaRPr lang="en-US" b="1">
              <a:solidFill>
                <a:srgbClr val="1E4E79"/>
              </a:solidFill>
              <a:latin typeface="Arial"/>
              <a:cs typeface="Arial"/>
            </a:endParaRPr>
          </a:p>
        </p:txBody>
      </p:sp>
      <p:sp>
        <p:nvSpPr>
          <p:cNvPr id="3" name="Content Placeholder 2">
            <a:extLst>
              <a:ext uri="{FF2B5EF4-FFF2-40B4-BE49-F238E27FC236}">
                <a16:creationId xmlns:a16="http://schemas.microsoft.com/office/drawing/2014/main" xmlns="" id="{DBB70E88-A937-515E-66F4-C00943DA0D5F}"/>
              </a:ext>
            </a:extLst>
          </p:cNvPr>
          <p:cNvSpPr>
            <a:spLocks noGrp="1"/>
          </p:cNvSpPr>
          <p:nvPr>
            <p:ph idx="1"/>
          </p:nvPr>
        </p:nvSpPr>
        <p:spPr>
          <a:xfrm>
            <a:off x="725311" y="1703106"/>
            <a:ext cx="4984045" cy="4215552"/>
          </a:xfrm>
        </p:spPr>
        <p:txBody>
          <a:bodyPr vert="horz" lIns="91440" tIns="45720" rIns="91440" bIns="45720" rtlCol="0" anchor="t">
            <a:normAutofit/>
          </a:bodyPr>
          <a:lstStyle/>
          <a:p>
            <a:pPr algn="just"/>
            <a:r>
              <a:rPr lang="en-US">
                <a:latin typeface="Arial"/>
                <a:ea typeface="+mn-lt"/>
                <a:cs typeface="+mn-lt"/>
              </a:rPr>
              <a:t>App Management</a:t>
            </a:r>
            <a:endParaRPr lang="en-US">
              <a:solidFill>
                <a:srgbClr val="000000"/>
              </a:solidFill>
              <a:latin typeface="Arial"/>
              <a:ea typeface="+mn-lt"/>
              <a:cs typeface="+mn-lt"/>
            </a:endParaRPr>
          </a:p>
          <a:p>
            <a:pPr algn="just"/>
            <a:r>
              <a:rPr lang="en-US">
                <a:latin typeface="Arial"/>
                <a:ea typeface="+mn-lt"/>
                <a:cs typeface="+mn-lt"/>
              </a:rPr>
              <a:t>Backup and storage</a:t>
            </a:r>
          </a:p>
          <a:p>
            <a:pPr algn="just"/>
            <a:r>
              <a:rPr lang="en-US">
                <a:latin typeface="Arial"/>
                <a:ea typeface="+mn-lt"/>
                <a:cs typeface="+mn-lt"/>
              </a:rPr>
              <a:t>Content delivery</a:t>
            </a:r>
          </a:p>
          <a:p>
            <a:pPr algn="just"/>
            <a:r>
              <a:rPr lang="en-US">
                <a:latin typeface="Arial"/>
                <a:ea typeface="+mn-lt"/>
                <a:cs typeface="+mn-lt"/>
              </a:rPr>
              <a:t>Websites</a:t>
            </a:r>
          </a:p>
          <a:p>
            <a:pPr algn="just"/>
            <a:r>
              <a:rPr lang="en-US">
                <a:latin typeface="Arial"/>
                <a:ea typeface="+mn-lt"/>
                <a:cs typeface="+mn-lt"/>
              </a:rPr>
              <a:t>Database</a:t>
            </a:r>
          </a:p>
          <a:p>
            <a:pPr algn="just"/>
            <a:r>
              <a:rPr lang="en-US">
                <a:latin typeface="Arial"/>
                <a:ea typeface="+mn-lt"/>
                <a:cs typeface="+mn-lt"/>
              </a:rPr>
              <a:t>Enterprise IT solutions </a:t>
            </a:r>
          </a:p>
          <a:p>
            <a:pPr algn="just"/>
            <a:r>
              <a:rPr lang="en-US">
                <a:latin typeface="Arial"/>
                <a:ea typeface="+mn-lt"/>
                <a:cs typeface="+mn-lt"/>
              </a:rPr>
              <a:t>Backup and storage</a:t>
            </a:r>
            <a:endParaRPr lang="en-US"/>
          </a:p>
          <a:p>
            <a:pPr algn="just"/>
            <a:endParaRPr lang="en-US">
              <a:solidFill>
                <a:schemeClr val="bg1"/>
              </a:solidFill>
              <a:latin typeface="Arial"/>
              <a:ea typeface="+mn-lt"/>
              <a:cs typeface="+mn-lt"/>
            </a:endParaRPr>
          </a:p>
          <a:p>
            <a:pPr algn="just"/>
            <a:endParaRPr lang="en-US">
              <a:solidFill>
                <a:schemeClr val="bg1"/>
              </a:solidFill>
              <a:latin typeface="Arial"/>
              <a:cs typeface="Calibri"/>
            </a:endParaRPr>
          </a:p>
        </p:txBody>
      </p:sp>
      <p:sp>
        <p:nvSpPr>
          <p:cNvPr id="4" name="Footer Placeholder 3">
            <a:extLst>
              <a:ext uri="{FF2B5EF4-FFF2-40B4-BE49-F238E27FC236}">
                <a16:creationId xmlns:a16="http://schemas.microsoft.com/office/drawing/2014/main" xmlns="" id="{07E6476A-833A-52AA-59C0-4411C581D085}"/>
              </a:ext>
            </a:extLst>
          </p:cNvPr>
          <p:cNvSpPr>
            <a:spLocks noGrp="1"/>
          </p:cNvSpPr>
          <p:nvPr>
            <p:ph type="ftr" sz="quarter" idx="4294967295"/>
          </p:nvPr>
        </p:nvSpPr>
        <p:spPr>
          <a:xfrm>
            <a:off x="2908300" y="6356350"/>
            <a:ext cx="5245100" cy="365125"/>
          </a:xfrm>
          <a:prstGeom prst="rect">
            <a:avLst/>
          </a:prstGeom>
        </p:spPr>
        <p:txBody>
          <a:bodyPr/>
          <a:lstStyle/>
          <a:p>
            <a:r>
              <a:rPr lang="en-US" dirty="0">
                <a:solidFill>
                  <a:schemeClr val="tx1"/>
                </a:solidFill>
              </a:rPr>
              <a:t>© </a:t>
            </a:r>
            <a:r>
              <a:rPr lang="en-US" dirty="0" err="1">
                <a:solidFill>
                  <a:schemeClr val="tx1"/>
                </a:solidFill>
              </a:rPr>
              <a:t>Edunet</a:t>
            </a:r>
            <a:r>
              <a:rPr lang="en-US" dirty="0">
                <a:solidFill>
                  <a:schemeClr val="tx1"/>
                </a:solidFill>
              </a:rPr>
              <a:t> Foundation. All rights reserved.</a:t>
            </a:r>
            <a:endParaRPr lang="en-IN" dirty="0"/>
          </a:p>
        </p:txBody>
      </p:sp>
      <p:pic>
        <p:nvPicPr>
          <p:cNvPr id="5" name="Picture 5" descr="Diagram&#10;&#10;Description automatically generated">
            <a:extLst>
              <a:ext uri="{FF2B5EF4-FFF2-40B4-BE49-F238E27FC236}">
                <a16:creationId xmlns:a16="http://schemas.microsoft.com/office/drawing/2014/main" xmlns="" id="{2AA3690B-38E1-340F-196A-E7614FE58DB4}"/>
              </a:ext>
            </a:extLst>
          </p:cNvPr>
          <p:cNvPicPr>
            <a:picLocks noChangeAspect="1"/>
          </p:cNvPicPr>
          <p:nvPr/>
        </p:nvPicPr>
        <p:blipFill>
          <a:blip r:embed="rId3"/>
          <a:stretch>
            <a:fillRect/>
          </a:stretch>
        </p:blipFill>
        <p:spPr>
          <a:xfrm>
            <a:off x="6107289" y="1719724"/>
            <a:ext cx="5833533" cy="4109993"/>
          </a:xfrm>
          <a:prstGeom prst="rect">
            <a:avLst/>
          </a:prstGeom>
        </p:spPr>
      </p:pic>
      <p:sp>
        <p:nvSpPr>
          <p:cNvPr id="6" name="TextBox 5">
            <a:extLst>
              <a:ext uri="{FF2B5EF4-FFF2-40B4-BE49-F238E27FC236}">
                <a16:creationId xmlns:a16="http://schemas.microsoft.com/office/drawing/2014/main" xmlns="" id="{2C2B19DB-F194-1B39-C204-3AB19CA4579A}"/>
              </a:ext>
            </a:extLst>
          </p:cNvPr>
          <p:cNvSpPr txBox="1"/>
          <p:nvPr/>
        </p:nvSpPr>
        <p:spPr>
          <a:xfrm>
            <a:off x="6996289" y="5909733"/>
            <a:ext cx="43095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hlinkClick r:id="rId4"/>
              </a:rPr>
              <a:t>cloud applications </a:t>
            </a:r>
            <a:endParaRPr lang="en-US" dirty="0"/>
          </a:p>
        </p:txBody>
      </p:sp>
    </p:spTree>
    <p:extLst>
      <p:ext uri="{BB962C8B-B14F-4D97-AF65-F5344CB8AC3E}">
        <p14:creationId xmlns:p14="http://schemas.microsoft.com/office/powerpoint/2010/main" val="213703521"/>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289AE2-D2AE-49D1-AFAC-3A79F6794255}">
  <ds:schemaRefs>
    <ds:schemaRef ds:uri="http://purl.org/dc/terms/"/>
    <ds:schemaRef ds:uri="http://schemas.microsoft.com/office/2006/documentManagement/types"/>
    <ds:schemaRef ds:uri="16c05727-aa75-4e4a-9b5f-8a80a1165891"/>
    <ds:schemaRef ds:uri="http://purl.org/dc/dcmitype/"/>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71af3243-3dd4-4a8d-8c0d-dd76da1f02a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Future forward</Template>
  <TotalTime>13847</TotalTime>
  <Words>1337</Words>
  <Application>Microsoft Office PowerPoint</Application>
  <PresentationFormat>Custom</PresentationFormat>
  <Paragraphs>314</Paragraphs>
  <Slides>22</Slides>
  <Notes>18</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DividendVTI</vt:lpstr>
      <vt:lpstr>SKILLSBUILD FOR COLLEGES​</vt:lpstr>
      <vt:lpstr>Moving Ahead with Cloud</vt:lpstr>
      <vt:lpstr>Overview</vt:lpstr>
      <vt:lpstr>Agenda</vt:lpstr>
      <vt:lpstr>Why Cloud Computing?</vt:lpstr>
      <vt:lpstr>Why Cloud Computing?</vt:lpstr>
      <vt:lpstr>Solution: Cloud Computing</vt:lpstr>
      <vt:lpstr>What is Cloud Computing?</vt:lpstr>
      <vt:lpstr>Applications of Cloud Computing</vt:lpstr>
      <vt:lpstr>Cloud Architecture</vt:lpstr>
      <vt:lpstr>On-premise vs Cloud </vt:lpstr>
      <vt:lpstr>Cloud Key Terminologies</vt:lpstr>
      <vt:lpstr>Characteristics of Cloud Computing</vt:lpstr>
      <vt:lpstr>Advantages</vt:lpstr>
      <vt:lpstr>Why are Businesses migrating to Cloud ?</vt:lpstr>
      <vt:lpstr>Market Trends</vt:lpstr>
      <vt:lpstr>Market Trends</vt:lpstr>
      <vt:lpstr>Job Trends</vt:lpstr>
      <vt:lpstr>Cloud Security</vt:lpstr>
      <vt:lpstr>THANK YOU</vt:lpstr>
      <vt:lpstr>PowerPoint Presentation</vt:lpstr>
      <vt:lpstr>Title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user</cp:lastModifiedBy>
  <cp:revision>176</cp:revision>
  <dcterms:created xsi:type="dcterms:W3CDTF">2021-05-26T16:50:10Z</dcterms:created>
  <dcterms:modified xsi:type="dcterms:W3CDTF">2024-10-30T08:23:12Z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